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Lazydog" charset="1" panose="00000000000000000000"/>
      <p:regular r:id="rId17"/>
    </p:embeddedFont>
    <p:embeddedFont>
      <p:font typeface="Open Sans Bold" charset="1" panose="020B0806030504020204"/>
      <p:regular r:id="rId18"/>
    </p:embeddedFont>
    <p:embeddedFont>
      <p:font typeface="Public Sans" charset="1" panose="00000000000000000000"/>
      <p:regular r:id="rId19"/>
    </p:embeddedFont>
    <p:embeddedFont>
      <p:font typeface="Public Sans Bold" charset="1" panose="00000000000000000000"/>
      <p:regular r:id="rId20"/>
    </p:embeddedFont>
    <p:embeddedFont>
      <p:font typeface="Public Sans Medium"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4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jpe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30.png" Type="http://schemas.openxmlformats.org/officeDocument/2006/relationships/image"/><Relationship Id="rId3" Target="../media/image4.png" Type="http://schemas.openxmlformats.org/officeDocument/2006/relationships/image"/><Relationship Id="rId30" Target="../media/image31.svg" Type="http://schemas.openxmlformats.org/officeDocument/2006/relationships/image"/><Relationship Id="rId31" Target="../media/image49.png" Type="http://schemas.openxmlformats.org/officeDocument/2006/relationships/image"/><Relationship Id="rId32" Target="../media/image50.svg" Type="http://schemas.openxmlformats.org/officeDocument/2006/relationships/image"/><Relationship Id="rId33" Target="../media/image51.png" Type="http://schemas.openxmlformats.org/officeDocument/2006/relationships/image"/><Relationship Id="rId34" Target="../media/image52.svg" Type="http://schemas.openxmlformats.org/officeDocument/2006/relationships/image"/><Relationship Id="rId35" Target="../media/image53.png" Type="http://schemas.openxmlformats.org/officeDocument/2006/relationships/image"/><Relationship Id="rId36" Target="../media/image54.svg" Type="http://schemas.openxmlformats.org/officeDocument/2006/relationships/image"/><Relationship Id="rId37" Target="../media/image55.png" Type="http://schemas.openxmlformats.org/officeDocument/2006/relationships/image"/><Relationship Id="rId38" Target="../media/image56.svg" Type="http://schemas.openxmlformats.org/officeDocument/2006/relationships/image"/><Relationship Id="rId39" Target="../media/image57.png" Type="http://schemas.openxmlformats.org/officeDocument/2006/relationships/image"/><Relationship Id="rId4" Target="../media/image5.svg" Type="http://schemas.openxmlformats.org/officeDocument/2006/relationships/image"/><Relationship Id="rId40" Target="../media/image58.svg" Type="http://schemas.openxmlformats.org/officeDocument/2006/relationships/image"/><Relationship Id="rId41" Target="../media/image59.png" Type="http://schemas.openxmlformats.org/officeDocument/2006/relationships/image"/><Relationship Id="rId42" Target="../media/image60.svg" Type="http://schemas.openxmlformats.org/officeDocument/2006/relationships/image"/><Relationship Id="rId43" Target="../media/image61.png" Type="http://schemas.openxmlformats.org/officeDocument/2006/relationships/image"/><Relationship Id="rId44" Target="../media/image62.svg" Type="http://schemas.openxmlformats.org/officeDocument/2006/relationships/image"/><Relationship Id="rId45" Target="../media/image63.png" Type="http://schemas.openxmlformats.org/officeDocument/2006/relationships/image"/><Relationship Id="rId46" Target="../media/image6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2" Target="../media/image1.jpeg" Type="http://schemas.openxmlformats.org/officeDocument/2006/relationships/image"/><Relationship Id="rId3" Target="../media/image32.png" Type="http://schemas.openxmlformats.org/officeDocument/2006/relationships/image"/><Relationship Id="rId4" Target="../media/image33.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3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2" Target="../media/image1.jpeg" Type="http://schemas.openxmlformats.org/officeDocument/2006/relationships/image"/><Relationship Id="rId3" Target="../media/image42.jpeg" Type="http://schemas.openxmlformats.org/officeDocument/2006/relationships/image"/><Relationship Id="rId4" Target="../media/image43.jpeg" Type="http://schemas.openxmlformats.org/officeDocument/2006/relationships/image"/><Relationship Id="rId5" Target="../media/image44.png" Type="http://schemas.openxmlformats.org/officeDocument/2006/relationships/image"/><Relationship Id="rId6" Target="../media/image45.jpeg" Type="http://schemas.openxmlformats.org/officeDocument/2006/relationships/image"/><Relationship Id="rId7" Target="../media/image46.pn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TextBox 3" id="3"/>
          <p:cNvSpPr txBox="true"/>
          <p:nvPr/>
        </p:nvSpPr>
        <p:spPr>
          <a:xfrm rot="0">
            <a:off x="5287697" y="2850980"/>
            <a:ext cx="7712605" cy="1430645"/>
          </a:xfrm>
          <a:prstGeom prst="rect">
            <a:avLst/>
          </a:prstGeom>
        </p:spPr>
        <p:txBody>
          <a:bodyPr anchor="t" rtlCol="false" tIns="0" lIns="0" bIns="0" rIns="0">
            <a:spAutoFit/>
          </a:bodyPr>
          <a:lstStyle/>
          <a:p>
            <a:pPr algn="ctr">
              <a:lnSpc>
                <a:spcPts val="11233"/>
              </a:lnSpc>
            </a:pPr>
            <a:r>
              <a:rPr lang="en-US" sz="9439" spc="-160">
                <a:solidFill>
                  <a:srgbClr val="D0E6ED"/>
                </a:solidFill>
                <a:latin typeface="Lazydog"/>
                <a:ea typeface="Lazydog"/>
                <a:cs typeface="Lazydog"/>
                <a:sym typeface="Lazydog"/>
              </a:rPr>
              <a:t>Examen i</a:t>
            </a:r>
          </a:p>
        </p:txBody>
      </p:sp>
      <p:sp>
        <p:nvSpPr>
          <p:cNvPr name="Freeform 4" id="4"/>
          <p:cNvSpPr/>
          <p:nvPr/>
        </p:nvSpPr>
        <p:spPr>
          <a:xfrm flipH="false" flipV="false" rot="0">
            <a:off x="5926434" y="7166915"/>
            <a:ext cx="6435131" cy="269105"/>
          </a:xfrm>
          <a:custGeom>
            <a:avLst/>
            <a:gdLst/>
            <a:ahLst/>
            <a:cxnLst/>
            <a:rect r="r" b="b" t="t" l="l"/>
            <a:pathLst>
              <a:path h="269105" w="6435131">
                <a:moveTo>
                  <a:pt x="0" y="0"/>
                </a:moveTo>
                <a:lnTo>
                  <a:pt x="6435132" y="0"/>
                </a:lnTo>
                <a:lnTo>
                  <a:pt x="6435132" y="269105"/>
                </a:lnTo>
                <a:lnTo>
                  <a:pt x="0" y="26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1739179">
            <a:off x="4705076" y="2529272"/>
            <a:ext cx="1230692" cy="1121049"/>
          </a:xfrm>
          <a:custGeom>
            <a:avLst/>
            <a:gdLst/>
            <a:ahLst/>
            <a:cxnLst/>
            <a:rect r="r" b="b" t="t" l="l"/>
            <a:pathLst>
              <a:path h="1121049" w="1230692">
                <a:moveTo>
                  <a:pt x="0" y="0"/>
                </a:moveTo>
                <a:lnTo>
                  <a:pt x="1230693" y="0"/>
                </a:lnTo>
                <a:lnTo>
                  <a:pt x="1230693" y="1121049"/>
                </a:lnTo>
                <a:lnTo>
                  <a:pt x="0" y="112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9024564">
            <a:off x="12408301" y="3072977"/>
            <a:ext cx="1184002" cy="1078519"/>
          </a:xfrm>
          <a:custGeom>
            <a:avLst/>
            <a:gdLst/>
            <a:ahLst/>
            <a:cxnLst/>
            <a:rect r="r" b="b" t="t" l="l"/>
            <a:pathLst>
              <a:path h="1078519" w="1184002">
                <a:moveTo>
                  <a:pt x="0" y="0"/>
                </a:moveTo>
                <a:lnTo>
                  <a:pt x="1184003" y="0"/>
                </a:lnTo>
                <a:lnTo>
                  <a:pt x="1184003" y="1078519"/>
                </a:lnTo>
                <a:lnTo>
                  <a:pt x="0" y="10785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700088" y="9258300"/>
            <a:ext cx="5210615" cy="1676871"/>
          </a:xfrm>
          <a:custGeom>
            <a:avLst/>
            <a:gdLst/>
            <a:ahLst/>
            <a:cxnLst/>
            <a:rect r="r" b="b" t="t" l="l"/>
            <a:pathLst>
              <a:path h="1676871" w="5210615">
                <a:moveTo>
                  <a:pt x="5210615" y="0"/>
                </a:moveTo>
                <a:lnTo>
                  <a:pt x="0" y="0"/>
                </a:lnTo>
                <a:lnTo>
                  <a:pt x="0" y="1676871"/>
                </a:lnTo>
                <a:lnTo>
                  <a:pt x="5210615" y="1676871"/>
                </a:lnTo>
                <a:lnTo>
                  <a:pt x="5210615"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10800000">
            <a:off x="8158070" y="-743421"/>
            <a:ext cx="5210615" cy="1676871"/>
          </a:xfrm>
          <a:custGeom>
            <a:avLst/>
            <a:gdLst/>
            <a:ahLst/>
            <a:cxnLst/>
            <a:rect r="r" b="b" t="t" l="l"/>
            <a:pathLst>
              <a:path h="1676871" w="5210615">
                <a:moveTo>
                  <a:pt x="0" y="0"/>
                </a:moveTo>
                <a:lnTo>
                  <a:pt x="5210615" y="0"/>
                </a:lnTo>
                <a:lnTo>
                  <a:pt x="5210615" y="1676871"/>
                </a:lnTo>
                <a:lnTo>
                  <a:pt x="0" y="16768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5400000">
            <a:off x="15739008" y="-418062"/>
            <a:ext cx="3584967" cy="2953117"/>
          </a:xfrm>
          <a:custGeom>
            <a:avLst/>
            <a:gdLst/>
            <a:ahLst/>
            <a:cxnLst/>
            <a:rect r="r" b="b" t="t" l="l"/>
            <a:pathLst>
              <a:path h="2953117" w="3584967">
                <a:moveTo>
                  <a:pt x="0" y="0"/>
                </a:moveTo>
                <a:lnTo>
                  <a:pt x="3584967" y="0"/>
                </a:lnTo>
                <a:lnTo>
                  <a:pt x="3584967" y="2953117"/>
                </a:lnTo>
                <a:lnTo>
                  <a:pt x="0" y="29531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5713015" y="9445795"/>
            <a:ext cx="3430985" cy="3532546"/>
          </a:xfrm>
          <a:custGeom>
            <a:avLst/>
            <a:gdLst/>
            <a:ahLst/>
            <a:cxnLst/>
            <a:rect r="r" b="b" t="t" l="l"/>
            <a:pathLst>
              <a:path h="3532546" w="3430985">
                <a:moveTo>
                  <a:pt x="0" y="0"/>
                </a:moveTo>
                <a:lnTo>
                  <a:pt x="3430985" y="0"/>
                </a:lnTo>
                <a:lnTo>
                  <a:pt x="3430985" y="3532546"/>
                </a:lnTo>
                <a:lnTo>
                  <a:pt x="0" y="35325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5400000">
            <a:off x="-229458" y="-1204618"/>
            <a:ext cx="3173540" cy="4114800"/>
          </a:xfrm>
          <a:custGeom>
            <a:avLst/>
            <a:gdLst/>
            <a:ahLst/>
            <a:cxnLst/>
            <a:rect r="r" b="b" t="t" l="l"/>
            <a:pathLst>
              <a:path h="4114800" w="3173540">
                <a:moveTo>
                  <a:pt x="0" y="0"/>
                </a:moveTo>
                <a:lnTo>
                  <a:pt x="3173539" y="0"/>
                </a:lnTo>
                <a:lnTo>
                  <a:pt x="317353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0">
            <a:off x="14746851" y="9445795"/>
            <a:ext cx="4026521" cy="2868897"/>
          </a:xfrm>
          <a:custGeom>
            <a:avLst/>
            <a:gdLst/>
            <a:ahLst/>
            <a:cxnLst/>
            <a:rect r="r" b="b" t="t" l="l"/>
            <a:pathLst>
              <a:path h="2868897" w="4026521">
                <a:moveTo>
                  <a:pt x="0" y="0"/>
                </a:moveTo>
                <a:lnTo>
                  <a:pt x="4026522" y="0"/>
                </a:lnTo>
                <a:lnTo>
                  <a:pt x="4026522" y="2868897"/>
                </a:lnTo>
                <a:lnTo>
                  <a:pt x="0" y="28688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10648667">
            <a:off x="-1168431" y="5891076"/>
            <a:ext cx="2015470" cy="3324487"/>
          </a:xfrm>
          <a:custGeom>
            <a:avLst/>
            <a:gdLst/>
            <a:ahLst/>
            <a:cxnLst/>
            <a:rect r="r" b="b" t="t" l="l"/>
            <a:pathLst>
              <a:path h="3324487" w="2015470">
                <a:moveTo>
                  <a:pt x="0" y="0"/>
                </a:moveTo>
                <a:lnTo>
                  <a:pt x="2015471" y="0"/>
                </a:lnTo>
                <a:lnTo>
                  <a:pt x="2015471" y="3324487"/>
                </a:lnTo>
                <a:lnTo>
                  <a:pt x="0" y="332448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034819" y="7553320"/>
            <a:ext cx="897957" cy="1287393"/>
          </a:xfrm>
          <a:custGeom>
            <a:avLst/>
            <a:gdLst/>
            <a:ahLst/>
            <a:cxnLst/>
            <a:rect r="r" b="b" t="t" l="l"/>
            <a:pathLst>
              <a:path h="1287393" w="897957">
                <a:moveTo>
                  <a:pt x="0" y="0"/>
                </a:moveTo>
                <a:lnTo>
                  <a:pt x="897957" y="0"/>
                </a:lnTo>
                <a:lnTo>
                  <a:pt x="897957" y="1287393"/>
                </a:lnTo>
                <a:lnTo>
                  <a:pt x="0" y="128739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3981409" y="266023"/>
            <a:ext cx="3693950" cy="463423"/>
          </a:xfrm>
          <a:custGeom>
            <a:avLst/>
            <a:gdLst/>
            <a:ahLst/>
            <a:cxnLst/>
            <a:rect r="r" b="b" t="t" l="l"/>
            <a:pathLst>
              <a:path h="463423" w="3693950">
                <a:moveTo>
                  <a:pt x="0" y="0"/>
                </a:moveTo>
                <a:lnTo>
                  <a:pt x="3693950" y="0"/>
                </a:lnTo>
                <a:lnTo>
                  <a:pt x="3693950" y="463423"/>
                </a:lnTo>
                <a:lnTo>
                  <a:pt x="0" y="46342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501810">
            <a:off x="17102962" y="4354942"/>
            <a:ext cx="2479461" cy="1549663"/>
          </a:xfrm>
          <a:custGeom>
            <a:avLst/>
            <a:gdLst/>
            <a:ahLst/>
            <a:cxnLst/>
            <a:rect r="r" b="b" t="t" l="l"/>
            <a:pathLst>
              <a:path h="1549663" w="2479461">
                <a:moveTo>
                  <a:pt x="0" y="0"/>
                </a:moveTo>
                <a:lnTo>
                  <a:pt x="2479462" y="0"/>
                </a:lnTo>
                <a:lnTo>
                  <a:pt x="2479462" y="1549664"/>
                </a:lnTo>
                <a:lnTo>
                  <a:pt x="0" y="1549664"/>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0876448" y="9258300"/>
            <a:ext cx="2685557" cy="2111519"/>
          </a:xfrm>
          <a:custGeom>
            <a:avLst/>
            <a:gdLst/>
            <a:ahLst/>
            <a:cxnLst/>
            <a:rect r="r" b="b" t="t" l="l"/>
            <a:pathLst>
              <a:path h="2111519" w="2685557">
                <a:moveTo>
                  <a:pt x="0" y="0"/>
                </a:moveTo>
                <a:lnTo>
                  <a:pt x="2685557" y="0"/>
                </a:lnTo>
                <a:lnTo>
                  <a:pt x="2685557" y="2111519"/>
                </a:lnTo>
                <a:lnTo>
                  <a:pt x="0" y="211151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8" id="18"/>
          <p:cNvSpPr/>
          <p:nvPr/>
        </p:nvSpPr>
        <p:spPr>
          <a:xfrm flipH="false" flipV="false" rot="0">
            <a:off x="-2532982" y="2632021"/>
            <a:ext cx="3665787" cy="3299209"/>
          </a:xfrm>
          <a:custGeom>
            <a:avLst/>
            <a:gdLst/>
            <a:ahLst/>
            <a:cxnLst/>
            <a:rect r="r" b="b" t="t" l="l"/>
            <a:pathLst>
              <a:path h="3299209" w="3665787">
                <a:moveTo>
                  <a:pt x="0" y="0"/>
                </a:moveTo>
                <a:lnTo>
                  <a:pt x="3665787" y="0"/>
                </a:lnTo>
                <a:lnTo>
                  <a:pt x="3665787" y="3299209"/>
                </a:lnTo>
                <a:lnTo>
                  <a:pt x="0" y="3299209"/>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9" id="19"/>
          <p:cNvSpPr/>
          <p:nvPr/>
        </p:nvSpPr>
        <p:spPr>
          <a:xfrm flipH="false" flipV="false" rot="0">
            <a:off x="13573977" y="-1499408"/>
            <a:ext cx="2345750" cy="2796721"/>
          </a:xfrm>
          <a:custGeom>
            <a:avLst/>
            <a:gdLst/>
            <a:ahLst/>
            <a:cxnLst/>
            <a:rect r="r" b="b" t="t" l="l"/>
            <a:pathLst>
              <a:path h="2796721" w="2345750">
                <a:moveTo>
                  <a:pt x="0" y="0"/>
                </a:moveTo>
                <a:lnTo>
                  <a:pt x="2345749" y="0"/>
                </a:lnTo>
                <a:lnTo>
                  <a:pt x="2345749" y="2796721"/>
                </a:lnTo>
                <a:lnTo>
                  <a:pt x="0" y="2796721"/>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a:ln cap="sq">
            <a:noFill/>
            <a:prstDash val="solid"/>
            <a:miter/>
          </a:ln>
        </p:spPr>
      </p:sp>
      <p:sp>
        <p:nvSpPr>
          <p:cNvPr name="TextBox 20" id="20"/>
          <p:cNvSpPr txBox="true"/>
          <p:nvPr/>
        </p:nvSpPr>
        <p:spPr>
          <a:xfrm rot="0">
            <a:off x="5574209" y="8349541"/>
            <a:ext cx="7139583" cy="887095"/>
          </a:xfrm>
          <a:prstGeom prst="rect">
            <a:avLst/>
          </a:prstGeom>
        </p:spPr>
        <p:txBody>
          <a:bodyPr anchor="t" rtlCol="false" tIns="0" lIns="0" bIns="0" rIns="0">
            <a:spAutoFit/>
          </a:bodyPr>
          <a:lstStyle/>
          <a:p>
            <a:pPr algn="ctr">
              <a:lnSpc>
                <a:spcPts val="7279"/>
              </a:lnSpc>
            </a:pPr>
            <a:r>
              <a:rPr lang="en-US" sz="5199" b="true">
                <a:solidFill>
                  <a:srgbClr val="D0E6ED"/>
                </a:solidFill>
                <a:latin typeface="Open Sans Bold"/>
                <a:ea typeface="Open Sans Bold"/>
                <a:cs typeface="Open Sans Bold"/>
                <a:sym typeface="Open Sans Bold"/>
              </a:rPr>
              <a:t>Fabricio Mora Gómez.</a:t>
            </a:r>
          </a:p>
        </p:txBody>
      </p:sp>
      <p:sp>
        <p:nvSpPr>
          <p:cNvPr name="TextBox 21" id="21"/>
          <p:cNvSpPr txBox="true"/>
          <p:nvPr/>
        </p:nvSpPr>
        <p:spPr>
          <a:xfrm rot="0">
            <a:off x="3042438" y="4002018"/>
            <a:ext cx="12203124" cy="3350325"/>
          </a:xfrm>
          <a:prstGeom prst="rect">
            <a:avLst/>
          </a:prstGeom>
        </p:spPr>
        <p:txBody>
          <a:bodyPr anchor="t" rtlCol="false" tIns="0" lIns="0" bIns="0" rIns="0">
            <a:spAutoFit/>
          </a:bodyPr>
          <a:lstStyle/>
          <a:p>
            <a:pPr algn="ctr">
              <a:lnSpc>
                <a:spcPts val="27436"/>
              </a:lnSpc>
            </a:pPr>
            <a:r>
              <a:rPr lang="en-US" sz="19597" b="true">
                <a:solidFill>
                  <a:srgbClr val="63A5C2"/>
                </a:solidFill>
                <a:latin typeface="Open Sans Bold"/>
                <a:ea typeface="Open Sans Bold"/>
                <a:cs typeface="Open Sans Bold"/>
                <a:sym typeface="Open Sans Bold"/>
              </a:rPr>
              <a:t>Informe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Freeform 3" id="3"/>
          <p:cNvSpPr/>
          <p:nvPr/>
        </p:nvSpPr>
        <p:spPr>
          <a:xfrm flipH="true" flipV="false" rot="0">
            <a:off x="2416720" y="9258300"/>
            <a:ext cx="5210615" cy="1676871"/>
          </a:xfrm>
          <a:custGeom>
            <a:avLst/>
            <a:gdLst/>
            <a:ahLst/>
            <a:cxnLst/>
            <a:rect r="r" b="b" t="t" l="l"/>
            <a:pathLst>
              <a:path h="1676871" w="5210615">
                <a:moveTo>
                  <a:pt x="5210615" y="0"/>
                </a:moveTo>
                <a:lnTo>
                  <a:pt x="0" y="0"/>
                </a:lnTo>
                <a:lnTo>
                  <a:pt x="0" y="1676871"/>
                </a:lnTo>
                <a:lnTo>
                  <a:pt x="5210615" y="1676871"/>
                </a:lnTo>
                <a:lnTo>
                  <a:pt x="5210615"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5400000">
            <a:off x="-229458" y="-1204618"/>
            <a:ext cx="3173540" cy="4114800"/>
          </a:xfrm>
          <a:custGeom>
            <a:avLst/>
            <a:gdLst/>
            <a:ahLst/>
            <a:cxnLst/>
            <a:rect r="r" b="b" t="t" l="l"/>
            <a:pathLst>
              <a:path h="4114800" w="3173540">
                <a:moveTo>
                  <a:pt x="0" y="0"/>
                </a:moveTo>
                <a:lnTo>
                  <a:pt x="3173539" y="0"/>
                </a:lnTo>
                <a:lnTo>
                  <a:pt x="317353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3933385" y="321902"/>
            <a:ext cx="3693950" cy="463423"/>
          </a:xfrm>
          <a:custGeom>
            <a:avLst/>
            <a:gdLst/>
            <a:ahLst/>
            <a:cxnLst/>
            <a:rect r="r" b="b" t="t" l="l"/>
            <a:pathLst>
              <a:path h="463423" w="3693950">
                <a:moveTo>
                  <a:pt x="0" y="0"/>
                </a:moveTo>
                <a:lnTo>
                  <a:pt x="3693950" y="0"/>
                </a:lnTo>
                <a:lnTo>
                  <a:pt x="3693950" y="463423"/>
                </a:lnTo>
                <a:lnTo>
                  <a:pt x="0" y="4634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220903" y="9501675"/>
            <a:ext cx="3693950" cy="463423"/>
          </a:xfrm>
          <a:custGeom>
            <a:avLst/>
            <a:gdLst/>
            <a:ahLst/>
            <a:cxnLst/>
            <a:rect r="r" b="b" t="t" l="l"/>
            <a:pathLst>
              <a:path h="463423" w="3693950">
                <a:moveTo>
                  <a:pt x="0" y="0"/>
                </a:moveTo>
                <a:lnTo>
                  <a:pt x="3693950" y="0"/>
                </a:lnTo>
                <a:lnTo>
                  <a:pt x="3693950" y="463423"/>
                </a:lnTo>
                <a:lnTo>
                  <a:pt x="0" y="4634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5400000">
            <a:off x="10229283" y="2099318"/>
            <a:ext cx="7971671" cy="6088364"/>
          </a:xfrm>
          <a:custGeom>
            <a:avLst/>
            <a:gdLst/>
            <a:ahLst/>
            <a:cxnLst/>
            <a:rect r="r" b="b" t="t" l="l"/>
            <a:pathLst>
              <a:path h="6088364" w="7971671">
                <a:moveTo>
                  <a:pt x="0" y="0"/>
                </a:moveTo>
                <a:lnTo>
                  <a:pt x="7971671" y="0"/>
                </a:lnTo>
                <a:lnTo>
                  <a:pt x="7971671" y="6088364"/>
                </a:lnTo>
                <a:lnTo>
                  <a:pt x="0" y="60883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8" id="8"/>
          <p:cNvSpPr txBox="true"/>
          <p:nvPr/>
        </p:nvSpPr>
        <p:spPr>
          <a:xfrm rot="0">
            <a:off x="1504950" y="1948922"/>
            <a:ext cx="8202295" cy="3703327"/>
          </a:xfrm>
          <a:prstGeom prst="rect">
            <a:avLst/>
          </a:prstGeom>
        </p:spPr>
        <p:txBody>
          <a:bodyPr anchor="t" rtlCol="false" tIns="0" lIns="0" bIns="0" rIns="0">
            <a:spAutoFit/>
          </a:bodyPr>
          <a:lstStyle/>
          <a:p>
            <a:pPr algn="l" marL="0" indent="0" lvl="1">
              <a:lnSpc>
                <a:spcPts val="9690"/>
              </a:lnSpc>
            </a:pPr>
            <a:r>
              <a:rPr lang="en-US" sz="8500">
                <a:solidFill>
                  <a:srgbClr val="D5E6EB"/>
                </a:solidFill>
                <a:latin typeface="Lazydog"/>
                <a:ea typeface="Lazydog"/>
                <a:cs typeface="Lazydog"/>
                <a:sym typeface="Lazydog"/>
              </a:rPr>
              <a:t>Desarrollo del Contenido y Narrativa</a:t>
            </a:r>
          </a:p>
        </p:txBody>
      </p:sp>
      <p:sp>
        <p:nvSpPr>
          <p:cNvPr name="TextBox 9" id="9"/>
          <p:cNvSpPr txBox="true"/>
          <p:nvPr/>
        </p:nvSpPr>
        <p:spPr>
          <a:xfrm rot="0">
            <a:off x="1504950" y="5855863"/>
            <a:ext cx="7782679" cy="3253739"/>
          </a:xfrm>
          <a:prstGeom prst="rect">
            <a:avLst/>
          </a:prstGeom>
        </p:spPr>
        <p:txBody>
          <a:bodyPr anchor="t" rtlCol="false" tIns="0" lIns="0" bIns="0" rIns="0">
            <a:spAutoFit/>
          </a:bodyPr>
          <a:lstStyle/>
          <a:p>
            <a:pPr algn="l">
              <a:lnSpc>
                <a:spcPts val="2880"/>
              </a:lnSpc>
            </a:pPr>
            <a:r>
              <a:rPr lang="en-US" sz="2000">
                <a:solidFill>
                  <a:srgbClr val="D5E6EB"/>
                </a:solidFill>
                <a:latin typeface="Public Sans"/>
                <a:ea typeface="Public Sans"/>
                <a:cs typeface="Public Sans"/>
                <a:sym typeface="Public Sans"/>
              </a:rPr>
              <a:t>Para ya el desarrollo del codigo me ayude bastante del pseudocodigo, me daba cuenta que me faltaron cosas de agregar entonces me devolvia, de igual forma fui comentando el codigo y en el github fui documentando los cambios y de como fui haciendolo.</a:t>
            </a:r>
          </a:p>
          <a:p>
            <a:pPr algn="l">
              <a:lnSpc>
                <a:spcPts val="2880"/>
              </a:lnSpc>
            </a:pPr>
            <a:r>
              <a:rPr lang="en-US" sz="2000">
                <a:solidFill>
                  <a:srgbClr val="D5E6EB"/>
                </a:solidFill>
                <a:latin typeface="Public Sans"/>
                <a:ea typeface="Public Sans"/>
                <a:cs typeface="Public Sans"/>
                <a:sym typeface="Public Sans"/>
              </a:rPr>
              <a:t>Fuera del examen me gustaria modificarle algunas cosas y agregarle mas contenido y practicar mas lo de la herencia.</a:t>
            </a:r>
          </a:p>
          <a:p>
            <a:pPr algn="l">
              <a:lnSpc>
                <a:spcPts val="2880"/>
              </a:lnSpc>
            </a:pPr>
            <a:r>
              <a:rPr lang="en-US" sz="2000">
                <a:solidFill>
                  <a:srgbClr val="D5E6EB"/>
                </a:solidFill>
                <a:latin typeface="Public Sans"/>
                <a:ea typeface="Public Sans"/>
                <a:cs typeface="Public Sans"/>
                <a:sym typeface="Public Sans"/>
              </a:rPr>
              <a:t>Pero me gusto como fue tomando forma y como se me fueron ocurriendo nuevas cosas mientras estaba mas avanzado.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Freeform 3" id="3"/>
          <p:cNvSpPr/>
          <p:nvPr/>
        </p:nvSpPr>
        <p:spPr>
          <a:xfrm flipH="false" flipV="false" rot="-1739179">
            <a:off x="4941249" y="2529272"/>
            <a:ext cx="1230692" cy="1121049"/>
          </a:xfrm>
          <a:custGeom>
            <a:avLst/>
            <a:gdLst/>
            <a:ahLst/>
            <a:cxnLst/>
            <a:rect r="r" b="b" t="t" l="l"/>
            <a:pathLst>
              <a:path h="1121049" w="1230692">
                <a:moveTo>
                  <a:pt x="0" y="0"/>
                </a:moveTo>
                <a:lnTo>
                  <a:pt x="1230692" y="0"/>
                </a:lnTo>
                <a:lnTo>
                  <a:pt x="1230692" y="1121049"/>
                </a:lnTo>
                <a:lnTo>
                  <a:pt x="0" y="1121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024564">
            <a:off x="12168224" y="3072977"/>
            <a:ext cx="1184002" cy="1078519"/>
          </a:xfrm>
          <a:custGeom>
            <a:avLst/>
            <a:gdLst/>
            <a:ahLst/>
            <a:cxnLst/>
            <a:rect r="r" b="b" t="t" l="l"/>
            <a:pathLst>
              <a:path h="1078519" w="1184002">
                <a:moveTo>
                  <a:pt x="0" y="0"/>
                </a:moveTo>
                <a:lnTo>
                  <a:pt x="1184002" y="0"/>
                </a:lnTo>
                <a:lnTo>
                  <a:pt x="1184002" y="1078519"/>
                </a:lnTo>
                <a:lnTo>
                  <a:pt x="0" y="10785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700088" y="9258300"/>
            <a:ext cx="5210615" cy="1676871"/>
          </a:xfrm>
          <a:custGeom>
            <a:avLst/>
            <a:gdLst/>
            <a:ahLst/>
            <a:cxnLst/>
            <a:rect r="r" b="b" t="t" l="l"/>
            <a:pathLst>
              <a:path h="1676871" w="5210615">
                <a:moveTo>
                  <a:pt x="5210615" y="0"/>
                </a:moveTo>
                <a:lnTo>
                  <a:pt x="0" y="0"/>
                </a:lnTo>
                <a:lnTo>
                  <a:pt x="0" y="1676871"/>
                </a:lnTo>
                <a:lnTo>
                  <a:pt x="5210615" y="1676871"/>
                </a:lnTo>
                <a:lnTo>
                  <a:pt x="5210615"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10800000">
            <a:off x="8158070" y="-743421"/>
            <a:ext cx="5210615" cy="1676871"/>
          </a:xfrm>
          <a:custGeom>
            <a:avLst/>
            <a:gdLst/>
            <a:ahLst/>
            <a:cxnLst/>
            <a:rect r="r" b="b" t="t" l="l"/>
            <a:pathLst>
              <a:path h="1676871" w="5210615">
                <a:moveTo>
                  <a:pt x="0" y="0"/>
                </a:moveTo>
                <a:lnTo>
                  <a:pt x="5210615" y="0"/>
                </a:lnTo>
                <a:lnTo>
                  <a:pt x="5210615" y="1676871"/>
                </a:lnTo>
                <a:lnTo>
                  <a:pt x="0" y="16768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5400000">
            <a:off x="15739008" y="-418062"/>
            <a:ext cx="3584967" cy="2953117"/>
          </a:xfrm>
          <a:custGeom>
            <a:avLst/>
            <a:gdLst/>
            <a:ahLst/>
            <a:cxnLst/>
            <a:rect r="r" b="b" t="t" l="l"/>
            <a:pathLst>
              <a:path h="2953117" w="3584967">
                <a:moveTo>
                  <a:pt x="0" y="0"/>
                </a:moveTo>
                <a:lnTo>
                  <a:pt x="3584967" y="0"/>
                </a:lnTo>
                <a:lnTo>
                  <a:pt x="3584967" y="2953117"/>
                </a:lnTo>
                <a:lnTo>
                  <a:pt x="0" y="2953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5713015" y="9445795"/>
            <a:ext cx="3430985" cy="3532546"/>
          </a:xfrm>
          <a:custGeom>
            <a:avLst/>
            <a:gdLst/>
            <a:ahLst/>
            <a:cxnLst/>
            <a:rect r="r" b="b" t="t" l="l"/>
            <a:pathLst>
              <a:path h="3532546" w="3430985">
                <a:moveTo>
                  <a:pt x="0" y="0"/>
                </a:moveTo>
                <a:lnTo>
                  <a:pt x="3430985" y="0"/>
                </a:lnTo>
                <a:lnTo>
                  <a:pt x="3430985" y="3532546"/>
                </a:lnTo>
                <a:lnTo>
                  <a:pt x="0" y="35325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229458" y="-1204618"/>
            <a:ext cx="3173540" cy="4114800"/>
          </a:xfrm>
          <a:custGeom>
            <a:avLst/>
            <a:gdLst/>
            <a:ahLst/>
            <a:cxnLst/>
            <a:rect r="r" b="b" t="t" l="l"/>
            <a:pathLst>
              <a:path h="4114800" w="3173540">
                <a:moveTo>
                  <a:pt x="0" y="0"/>
                </a:moveTo>
                <a:lnTo>
                  <a:pt x="3173539" y="0"/>
                </a:lnTo>
                <a:lnTo>
                  <a:pt x="317353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14746851" y="9445795"/>
            <a:ext cx="4026521" cy="2868897"/>
          </a:xfrm>
          <a:custGeom>
            <a:avLst/>
            <a:gdLst/>
            <a:ahLst/>
            <a:cxnLst/>
            <a:rect r="r" b="b" t="t" l="l"/>
            <a:pathLst>
              <a:path h="2868897" w="4026521">
                <a:moveTo>
                  <a:pt x="0" y="0"/>
                </a:moveTo>
                <a:lnTo>
                  <a:pt x="4026522" y="0"/>
                </a:lnTo>
                <a:lnTo>
                  <a:pt x="4026522" y="2868897"/>
                </a:lnTo>
                <a:lnTo>
                  <a:pt x="0" y="28688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10648667">
            <a:off x="-1168431" y="5891076"/>
            <a:ext cx="2015470" cy="3324487"/>
          </a:xfrm>
          <a:custGeom>
            <a:avLst/>
            <a:gdLst/>
            <a:ahLst/>
            <a:cxnLst/>
            <a:rect r="r" b="b" t="t" l="l"/>
            <a:pathLst>
              <a:path h="3324487" w="2015470">
                <a:moveTo>
                  <a:pt x="0" y="0"/>
                </a:moveTo>
                <a:lnTo>
                  <a:pt x="2015471" y="0"/>
                </a:lnTo>
                <a:lnTo>
                  <a:pt x="2015471" y="3324487"/>
                </a:lnTo>
                <a:lnTo>
                  <a:pt x="0" y="33244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7034819" y="7553320"/>
            <a:ext cx="897957" cy="1287393"/>
          </a:xfrm>
          <a:custGeom>
            <a:avLst/>
            <a:gdLst/>
            <a:ahLst/>
            <a:cxnLst/>
            <a:rect r="r" b="b" t="t" l="l"/>
            <a:pathLst>
              <a:path h="1287393" w="897957">
                <a:moveTo>
                  <a:pt x="0" y="0"/>
                </a:moveTo>
                <a:lnTo>
                  <a:pt x="897957" y="0"/>
                </a:lnTo>
                <a:lnTo>
                  <a:pt x="897957" y="1287393"/>
                </a:lnTo>
                <a:lnTo>
                  <a:pt x="0" y="128739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3" id="13"/>
          <p:cNvSpPr/>
          <p:nvPr/>
        </p:nvSpPr>
        <p:spPr>
          <a:xfrm flipH="false" flipV="false" rot="0">
            <a:off x="3981409" y="266023"/>
            <a:ext cx="3693950" cy="463423"/>
          </a:xfrm>
          <a:custGeom>
            <a:avLst/>
            <a:gdLst/>
            <a:ahLst/>
            <a:cxnLst/>
            <a:rect r="r" b="b" t="t" l="l"/>
            <a:pathLst>
              <a:path h="463423" w="3693950">
                <a:moveTo>
                  <a:pt x="0" y="0"/>
                </a:moveTo>
                <a:lnTo>
                  <a:pt x="3693950" y="0"/>
                </a:lnTo>
                <a:lnTo>
                  <a:pt x="3693950" y="463423"/>
                </a:lnTo>
                <a:lnTo>
                  <a:pt x="0" y="46342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4" id="14"/>
          <p:cNvSpPr/>
          <p:nvPr/>
        </p:nvSpPr>
        <p:spPr>
          <a:xfrm flipH="false" flipV="false" rot="-5501810">
            <a:off x="17102962" y="4354942"/>
            <a:ext cx="2479461" cy="1549663"/>
          </a:xfrm>
          <a:custGeom>
            <a:avLst/>
            <a:gdLst/>
            <a:ahLst/>
            <a:cxnLst/>
            <a:rect r="r" b="b" t="t" l="l"/>
            <a:pathLst>
              <a:path h="1549663" w="2479461">
                <a:moveTo>
                  <a:pt x="0" y="0"/>
                </a:moveTo>
                <a:lnTo>
                  <a:pt x="2479462" y="0"/>
                </a:lnTo>
                <a:lnTo>
                  <a:pt x="2479462" y="1549664"/>
                </a:lnTo>
                <a:lnTo>
                  <a:pt x="0" y="154966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5" id="15"/>
          <p:cNvSpPr/>
          <p:nvPr/>
        </p:nvSpPr>
        <p:spPr>
          <a:xfrm flipH="false" flipV="false" rot="0">
            <a:off x="10876448" y="9258300"/>
            <a:ext cx="2685557" cy="2111519"/>
          </a:xfrm>
          <a:custGeom>
            <a:avLst/>
            <a:gdLst/>
            <a:ahLst/>
            <a:cxnLst/>
            <a:rect r="r" b="b" t="t" l="l"/>
            <a:pathLst>
              <a:path h="2111519" w="2685557">
                <a:moveTo>
                  <a:pt x="0" y="0"/>
                </a:moveTo>
                <a:lnTo>
                  <a:pt x="2685557" y="0"/>
                </a:lnTo>
                <a:lnTo>
                  <a:pt x="2685557" y="2111519"/>
                </a:lnTo>
                <a:lnTo>
                  <a:pt x="0" y="211151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6" id="16"/>
          <p:cNvSpPr/>
          <p:nvPr/>
        </p:nvSpPr>
        <p:spPr>
          <a:xfrm flipH="false" flipV="false" rot="0">
            <a:off x="-2532982" y="2632021"/>
            <a:ext cx="3665787" cy="3299209"/>
          </a:xfrm>
          <a:custGeom>
            <a:avLst/>
            <a:gdLst/>
            <a:ahLst/>
            <a:cxnLst/>
            <a:rect r="r" b="b" t="t" l="l"/>
            <a:pathLst>
              <a:path h="3299209" w="3665787">
                <a:moveTo>
                  <a:pt x="0" y="0"/>
                </a:moveTo>
                <a:lnTo>
                  <a:pt x="3665787" y="0"/>
                </a:lnTo>
                <a:lnTo>
                  <a:pt x="3665787" y="3299209"/>
                </a:lnTo>
                <a:lnTo>
                  <a:pt x="0" y="329920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7" id="17"/>
          <p:cNvSpPr/>
          <p:nvPr/>
        </p:nvSpPr>
        <p:spPr>
          <a:xfrm flipH="false" flipV="false" rot="0">
            <a:off x="13573977" y="-1499408"/>
            <a:ext cx="2345750" cy="2796721"/>
          </a:xfrm>
          <a:custGeom>
            <a:avLst/>
            <a:gdLst/>
            <a:ahLst/>
            <a:cxnLst/>
            <a:rect r="r" b="b" t="t" l="l"/>
            <a:pathLst>
              <a:path h="2796721" w="2345750">
                <a:moveTo>
                  <a:pt x="0" y="0"/>
                </a:moveTo>
                <a:lnTo>
                  <a:pt x="2345749" y="0"/>
                </a:lnTo>
                <a:lnTo>
                  <a:pt x="2345749" y="2796721"/>
                </a:lnTo>
                <a:lnTo>
                  <a:pt x="0" y="2796721"/>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8" id="18"/>
          <p:cNvSpPr txBox="true"/>
          <p:nvPr/>
        </p:nvSpPr>
        <p:spPr>
          <a:xfrm rot="0">
            <a:off x="6192121" y="2914635"/>
            <a:ext cx="5903757" cy="1430645"/>
          </a:xfrm>
          <a:prstGeom prst="rect">
            <a:avLst/>
          </a:prstGeom>
        </p:spPr>
        <p:txBody>
          <a:bodyPr anchor="t" rtlCol="false" tIns="0" lIns="0" bIns="0" rIns="0">
            <a:spAutoFit/>
          </a:bodyPr>
          <a:lstStyle/>
          <a:p>
            <a:pPr algn="ctr">
              <a:lnSpc>
                <a:spcPts val="11233"/>
              </a:lnSpc>
            </a:pPr>
            <a:r>
              <a:rPr lang="en-US" sz="9439" spc="-160">
                <a:solidFill>
                  <a:srgbClr val="D0E6ED"/>
                </a:solidFill>
                <a:latin typeface="Lazydog"/>
                <a:ea typeface="Lazydog"/>
                <a:cs typeface="Lazydog"/>
                <a:sym typeface="Lazydog"/>
              </a:rPr>
              <a:t>muchas</a:t>
            </a:r>
          </a:p>
        </p:txBody>
      </p:sp>
      <p:sp>
        <p:nvSpPr>
          <p:cNvPr name="Freeform 19" id="19"/>
          <p:cNvSpPr/>
          <p:nvPr/>
        </p:nvSpPr>
        <p:spPr>
          <a:xfrm flipH="false" flipV="false" rot="0">
            <a:off x="5926434" y="7103260"/>
            <a:ext cx="6435131" cy="269105"/>
          </a:xfrm>
          <a:custGeom>
            <a:avLst/>
            <a:gdLst/>
            <a:ahLst/>
            <a:cxnLst/>
            <a:rect r="r" b="b" t="t" l="l"/>
            <a:pathLst>
              <a:path h="269105" w="6435131">
                <a:moveTo>
                  <a:pt x="0" y="0"/>
                </a:moveTo>
                <a:lnTo>
                  <a:pt x="6435132" y="0"/>
                </a:lnTo>
                <a:lnTo>
                  <a:pt x="6435132" y="269105"/>
                </a:lnTo>
                <a:lnTo>
                  <a:pt x="0" y="269105"/>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a:ln cap="sq">
            <a:noFill/>
            <a:prstDash val="solid"/>
            <a:miter/>
          </a:ln>
        </p:spPr>
      </p:sp>
      <p:sp>
        <p:nvSpPr>
          <p:cNvPr name="Freeform 20" id="20"/>
          <p:cNvSpPr/>
          <p:nvPr/>
        </p:nvSpPr>
        <p:spPr>
          <a:xfrm flipH="false" flipV="false" rot="0">
            <a:off x="6878715" y="4660731"/>
            <a:ext cx="1545796" cy="1794828"/>
          </a:xfrm>
          <a:custGeom>
            <a:avLst/>
            <a:gdLst/>
            <a:ahLst/>
            <a:cxnLst/>
            <a:rect r="r" b="b" t="t" l="l"/>
            <a:pathLst>
              <a:path h="1794828" w="1545796">
                <a:moveTo>
                  <a:pt x="0" y="0"/>
                </a:moveTo>
                <a:lnTo>
                  <a:pt x="1545796" y="0"/>
                </a:lnTo>
                <a:lnTo>
                  <a:pt x="1545796" y="1794829"/>
                </a:lnTo>
                <a:lnTo>
                  <a:pt x="0" y="1794829"/>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a:ln cap="sq">
            <a:noFill/>
            <a:prstDash val="solid"/>
            <a:miter/>
          </a:ln>
        </p:spPr>
      </p:sp>
      <p:sp>
        <p:nvSpPr>
          <p:cNvPr name="Freeform 21" id="21"/>
          <p:cNvSpPr/>
          <p:nvPr/>
        </p:nvSpPr>
        <p:spPr>
          <a:xfrm flipH="false" flipV="false" rot="0">
            <a:off x="10469168" y="4742554"/>
            <a:ext cx="560719" cy="1631183"/>
          </a:xfrm>
          <a:custGeom>
            <a:avLst/>
            <a:gdLst/>
            <a:ahLst/>
            <a:cxnLst/>
            <a:rect r="r" b="b" t="t" l="l"/>
            <a:pathLst>
              <a:path h="1631183" w="560719">
                <a:moveTo>
                  <a:pt x="0" y="0"/>
                </a:moveTo>
                <a:lnTo>
                  <a:pt x="560719" y="0"/>
                </a:lnTo>
                <a:lnTo>
                  <a:pt x="560719" y="1631183"/>
                </a:lnTo>
                <a:lnTo>
                  <a:pt x="0" y="1631183"/>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a:ln cap="sq">
            <a:noFill/>
            <a:prstDash val="solid"/>
            <a:miter/>
          </a:ln>
        </p:spPr>
      </p:sp>
      <p:sp>
        <p:nvSpPr>
          <p:cNvPr name="Freeform 22" id="22"/>
          <p:cNvSpPr/>
          <p:nvPr/>
        </p:nvSpPr>
        <p:spPr>
          <a:xfrm flipH="false" flipV="false" rot="0">
            <a:off x="5474436" y="4679904"/>
            <a:ext cx="1242711" cy="1756482"/>
          </a:xfrm>
          <a:custGeom>
            <a:avLst/>
            <a:gdLst/>
            <a:ahLst/>
            <a:cxnLst/>
            <a:rect r="r" b="b" t="t" l="l"/>
            <a:pathLst>
              <a:path h="1756482" w="1242711">
                <a:moveTo>
                  <a:pt x="0" y="0"/>
                </a:moveTo>
                <a:lnTo>
                  <a:pt x="1242712" y="0"/>
                </a:lnTo>
                <a:lnTo>
                  <a:pt x="1242712" y="1756483"/>
                </a:lnTo>
                <a:lnTo>
                  <a:pt x="0" y="1756483"/>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a:ln cap="sq">
            <a:noFill/>
            <a:prstDash val="solid"/>
            <a:miter/>
          </a:ln>
        </p:spPr>
      </p:sp>
      <p:sp>
        <p:nvSpPr>
          <p:cNvPr name="Freeform 23" id="23"/>
          <p:cNvSpPr/>
          <p:nvPr/>
        </p:nvSpPr>
        <p:spPr>
          <a:xfrm flipH="false" flipV="false" rot="0">
            <a:off x="3547523" y="4664299"/>
            <a:ext cx="1765346" cy="1787692"/>
          </a:xfrm>
          <a:custGeom>
            <a:avLst/>
            <a:gdLst/>
            <a:ahLst/>
            <a:cxnLst/>
            <a:rect r="r" b="b" t="t" l="l"/>
            <a:pathLst>
              <a:path h="1787692" w="1765346">
                <a:moveTo>
                  <a:pt x="0" y="0"/>
                </a:moveTo>
                <a:lnTo>
                  <a:pt x="1765346" y="0"/>
                </a:lnTo>
                <a:lnTo>
                  <a:pt x="1765346" y="1787692"/>
                </a:lnTo>
                <a:lnTo>
                  <a:pt x="0" y="1787692"/>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a:ln cap="sq">
            <a:noFill/>
            <a:prstDash val="solid"/>
            <a:miter/>
          </a:ln>
        </p:spPr>
      </p:sp>
      <p:sp>
        <p:nvSpPr>
          <p:cNvPr name="Freeform 24" id="24"/>
          <p:cNvSpPr/>
          <p:nvPr/>
        </p:nvSpPr>
        <p:spPr>
          <a:xfrm flipH="false" flipV="false" rot="0">
            <a:off x="8446427" y="4679904"/>
            <a:ext cx="1861173" cy="1756482"/>
          </a:xfrm>
          <a:custGeom>
            <a:avLst/>
            <a:gdLst/>
            <a:ahLst/>
            <a:cxnLst/>
            <a:rect r="r" b="b" t="t" l="l"/>
            <a:pathLst>
              <a:path h="1756482" w="1861173">
                <a:moveTo>
                  <a:pt x="0" y="0"/>
                </a:moveTo>
                <a:lnTo>
                  <a:pt x="1861173" y="0"/>
                </a:lnTo>
                <a:lnTo>
                  <a:pt x="1861173" y="1756483"/>
                </a:lnTo>
                <a:lnTo>
                  <a:pt x="0" y="1756483"/>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a:ln cap="sq">
            <a:noFill/>
            <a:prstDash val="solid"/>
            <a:miter/>
          </a:ln>
        </p:spPr>
      </p:sp>
      <p:sp>
        <p:nvSpPr>
          <p:cNvPr name="Freeform 25" id="25"/>
          <p:cNvSpPr/>
          <p:nvPr/>
        </p:nvSpPr>
        <p:spPr>
          <a:xfrm flipH="false" flipV="false" rot="0">
            <a:off x="11191455" y="4660731"/>
            <a:ext cx="1545796" cy="1794828"/>
          </a:xfrm>
          <a:custGeom>
            <a:avLst/>
            <a:gdLst/>
            <a:ahLst/>
            <a:cxnLst/>
            <a:rect r="r" b="b" t="t" l="l"/>
            <a:pathLst>
              <a:path h="1794828" w="1545796">
                <a:moveTo>
                  <a:pt x="0" y="0"/>
                </a:moveTo>
                <a:lnTo>
                  <a:pt x="1545796" y="0"/>
                </a:lnTo>
                <a:lnTo>
                  <a:pt x="1545796" y="1794829"/>
                </a:lnTo>
                <a:lnTo>
                  <a:pt x="0" y="1794829"/>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a:ln cap="sq">
            <a:noFill/>
            <a:prstDash val="solid"/>
            <a:miter/>
          </a:ln>
        </p:spPr>
      </p:sp>
      <p:sp>
        <p:nvSpPr>
          <p:cNvPr name="Freeform 26" id="26"/>
          <p:cNvSpPr/>
          <p:nvPr/>
        </p:nvSpPr>
        <p:spPr>
          <a:xfrm flipH="false" flipV="false" rot="0">
            <a:off x="12898818" y="4679904"/>
            <a:ext cx="1841659" cy="1756482"/>
          </a:xfrm>
          <a:custGeom>
            <a:avLst/>
            <a:gdLst/>
            <a:ahLst/>
            <a:cxnLst/>
            <a:rect r="r" b="b" t="t" l="l"/>
            <a:pathLst>
              <a:path h="1756482" w="1841659">
                <a:moveTo>
                  <a:pt x="0" y="0"/>
                </a:moveTo>
                <a:lnTo>
                  <a:pt x="1841659" y="0"/>
                </a:lnTo>
                <a:lnTo>
                  <a:pt x="1841659" y="1756483"/>
                </a:lnTo>
                <a:lnTo>
                  <a:pt x="0" y="1756483"/>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TextBox 3" id="3"/>
          <p:cNvSpPr txBox="true"/>
          <p:nvPr/>
        </p:nvSpPr>
        <p:spPr>
          <a:xfrm rot="0">
            <a:off x="1504950" y="2651641"/>
            <a:ext cx="8202295" cy="2474602"/>
          </a:xfrm>
          <a:prstGeom prst="rect">
            <a:avLst/>
          </a:prstGeom>
        </p:spPr>
        <p:txBody>
          <a:bodyPr anchor="t" rtlCol="false" tIns="0" lIns="0" bIns="0" rIns="0">
            <a:spAutoFit/>
          </a:bodyPr>
          <a:lstStyle/>
          <a:p>
            <a:pPr algn="l" marL="0" indent="0" lvl="1">
              <a:lnSpc>
                <a:spcPts val="9690"/>
              </a:lnSpc>
            </a:pPr>
            <a:r>
              <a:rPr lang="en-US" sz="8500">
                <a:solidFill>
                  <a:srgbClr val="D5E6EB"/>
                </a:solidFill>
                <a:latin typeface="Lazydog"/>
                <a:ea typeface="Lazydog"/>
                <a:cs typeface="Lazydog"/>
                <a:sym typeface="Lazydog"/>
              </a:rPr>
              <a:t>Inspiración y motivación</a:t>
            </a:r>
          </a:p>
        </p:txBody>
      </p:sp>
      <p:sp>
        <p:nvSpPr>
          <p:cNvPr name="TextBox 4" id="4"/>
          <p:cNvSpPr txBox="true"/>
          <p:nvPr/>
        </p:nvSpPr>
        <p:spPr>
          <a:xfrm rot="0">
            <a:off x="1504950" y="5153144"/>
            <a:ext cx="7782679" cy="2167889"/>
          </a:xfrm>
          <a:prstGeom prst="rect">
            <a:avLst/>
          </a:prstGeom>
        </p:spPr>
        <p:txBody>
          <a:bodyPr anchor="t" rtlCol="false" tIns="0" lIns="0" bIns="0" rIns="0">
            <a:spAutoFit/>
          </a:bodyPr>
          <a:lstStyle/>
          <a:p>
            <a:pPr algn="l">
              <a:lnSpc>
                <a:spcPts val="2880"/>
              </a:lnSpc>
            </a:pPr>
            <a:r>
              <a:rPr lang="en-US" sz="2000">
                <a:solidFill>
                  <a:srgbClr val="D5E6EB"/>
                </a:solidFill>
                <a:latin typeface="Public Sans"/>
                <a:ea typeface="Public Sans"/>
                <a:cs typeface="Public Sans"/>
                <a:sym typeface="Public Sans"/>
              </a:rPr>
              <a:t>Para la inspiración y motivación, me basé en los ejemplos dados en clase y también en el cuatrimestre pasado. Me imaginé cómo es cuando voy a la Librería Internacional y está todo organizado en distintas secciones. Me gustaría, al realizarlo con lo necesario, probar varias mejoras o agregar más cosas que tengo en mente. Pero fuera del examen.</a:t>
            </a:r>
          </a:p>
        </p:txBody>
      </p:sp>
      <p:grpSp>
        <p:nvGrpSpPr>
          <p:cNvPr name="Group 5" id="5"/>
          <p:cNvGrpSpPr>
            <a:grpSpLocks noChangeAspect="true"/>
          </p:cNvGrpSpPr>
          <p:nvPr/>
        </p:nvGrpSpPr>
        <p:grpSpPr>
          <a:xfrm rot="0">
            <a:off x="10904148" y="1381936"/>
            <a:ext cx="5762733" cy="7523128"/>
            <a:chOff x="0" y="0"/>
            <a:chExt cx="6003290" cy="7837170"/>
          </a:xfrm>
        </p:grpSpPr>
        <p:sp>
          <p:nvSpPr>
            <p:cNvPr name="Freeform 6" id="6"/>
            <p:cNvSpPr/>
            <p:nvPr/>
          </p:nvSpPr>
          <p:spPr>
            <a:xfrm flipH="false" flipV="false" rot="0">
              <a:off x="0" y="0"/>
              <a:ext cx="6003290" cy="7837170"/>
            </a:xfrm>
            <a:custGeom>
              <a:avLst/>
              <a:gdLst/>
              <a:ahLst/>
              <a:cxnLst/>
              <a:rect r="r" b="b" t="t" l="l"/>
              <a:pathLst>
                <a:path h="7837170" w="6003290">
                  <a:moveTo>
                    <a:pt x="0" y="0"/>
                  </a:moveTo>
                  <a:lnTo>
                    <a:pt x="6003290" y="0"/>
                  </a:lnTo>
                  <a:lnTo>
                    <a:pt x="6003290" y="7837170"/>
                  </a:lnTo>
                  <a:lnTo>
                    <a:pt x="0" y="7837170"/>
                  </a:lnTo>
                  <a:close/>
                </a:path>
              </a:pathLst>
            </a:custGeom>
            <a:blipFill>
              <a:blip r:embed="rId3"/>
              <a:stretch>
                <a:fillRect l="-1" t="0" r="-1" b="0"/>
              </a:stretch>
            </a:blipFill>
          </p:spPr>
        </p:sp>
        <p:sp>
          <p:nvSpPr>
            <p:cNvPr name="Freeform 7" id="7"/>
            <p:cNvSpPr/>
            <p:nvPr/>
          </p:nvSpPr>
          <p:spPr>
            <a:xfrm flipH="false" flipV="false" rot="0">
              <a:off x="290830" y="378460"/>
              <a:ext cx="5401311" cy="7259320"/>
            </a:xfrm>
            <a:custGeom>
              <a:avLst/>
              <a:gdLst/>
              <a:ahLst/>
              <a:cxnLst/>
              <a:rect r="r" b="b" t="t" l="l"/>
              <a:pathLst>
                <a:path h="7259320" w="5401311">
                  <a:moveTo>
                    <a:pt x="4695190" y="39370"/>
                  </a:moveTo>
                  <a:lnTo>
                    <a:pt x="5262880" y="39370"/>
                  </a:lnTo>
                  <a:lnTo>
                    <a:pt x="5334000" y="27940"/>
                  </a:lnTo>
                  <a:cubicBezTo>
                    <a:pt x="5334000" y="27940"/>
                    <a:pt x="5347970" y="0"/>
                    <a:pt x="5374640" y="11430"/>
                  </a:cubicBezTo>
                  <a:cubicBezTo>
                    <a:pt x="5401311" y="22860"/>
                    <a:pt x="5396231" y="99060"/>
                    <a:pt x="5396231" y="99060"/>
                  </a:cubicBezTo>
                  <a:lnTo>
                    <a:pt x="5398771" y="7225029"/>
                  </a:lnTo>
                  <a:lnTo>
                    <a:pt x="5354321" y="7225029"/>
                  </a:lnTo>
                  <a:lnTo>
                    <a:pt x="5354321" y="7250429"/>
                  </a:lnTo>
                  <a:lnTo>
                    <a:pt x="4714241" y="7259320"/>
                  </a:lnTo>
                  <a:lnTo>
                    <a:pt x="4714241" y="7221220"/>
                  </a:lnTo>
                  <a:lnTo>
                    <a:pt x="659131" y="7226300"/>
                  </a:lnTo>
                  <a:lnTo>
                    <a:pt x="659131" y="7259320"/>
                  </a:lnTo>
                  <a:lnTo>
                    <a:pt x="110491" y="7247889"/>
                  </a:lnTo>
                  <a:lnTo>
                    <a:pt x="33021" y="7259320"/>
                  </a:lnTo>
                  <a:lnTo>
                    <a:pt x="33021" y="7223760"/>
                  </a:lnTo>
                  <a:lnTo>
                    <a:pt x="5081" y="7223760"/>
                  </a:lnTo>
                  <a:lnTo>
                    <a:pt x="0" y="54610"/>
                  </a:lnTo>
                  <a:lnTo>
                    <a:pt x="4695190" y="39370"/>
                  </a:lnTo>
                  <a:close/>
                </a:path>
              </a:pathLst>
            </a:custGeom>
            <a:blipFill>
              <a:blip r:embed="rId4"/>
              <a:stretch>
                <a:fillRect l="-50789" t="0" r="-50789" b="0"/>
              </a:stretch>
            </a:blipFill>
          </p:spPr>
        </p:sp>
      </p:grpSp>
      <p:sp>
        <p:nvSpPr>
          <p:cNvPr name="Freeform 8" id="8"/>
          <p:cNvSpPr/>
          <p:nvPr/>
        </p:nvSpPr>
        <p:spPr>
          <a:xfrm flipH="true" flipV="false" rot="0">
            <a:off x="3933385" y="9258300"/>
            <a:ext cx="5210615" cy="1676871"/>
          </a:xfrm>
          <a:custGeom>
            <a:avLst/>
            <a:gdLst/>
            <a:ahLst/>
            <a:cxnLst/>
            <a:rect r="r" b="b" t="t" l="l"/>
            <a:pathLst>
              <a:path h="1676871" w="5210615">
                <a:moveTo>
                  <a:pt x="5210615" y="0"/>
                </a:moveTo>
                <a:lnTo>
                  <a:pt x="0" y="0"/>
                </a:lnTo>
                <a:lnTo>
                  <a:pt x="0" y="1676871"/>
                </a:lnTo>
                <a:lnTo>
                  <a:pt x="5210615" y="1676871"/>
                </a:lnTo>
                <a:lnTo>
                  <a:pt x="5210615"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5818189" y="-2217756"/>
            <a:ext cx="3247656" cy="3343790"/>
          </a:xfrm>
          <a:custGeom>
            <a:avLst/>
            <a:gdLst/>
            <a:ahLst/>
            <a:cxnLst/>
            <a:rect r="r" b="b" t="t" l="l"/>
            <a:pathLst>
              <a:path h="3343790" w="3247656">
                <a:moveTo>
                  <a:pt x="0" y="0"/>
                </a:moveTo>
                <a:lnTo>
                  <a:pt x="3247656" y="0"/>
                </a:lnTo>
                <a:lnTo>
                  <a:pt x="3247656" y="3343789"/>
                </a:lnTo>
                <a:lnTo>
                  <a:pt x="0" y="33437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false" flipV="false" rot="5400000">
            <a:off x="-229458" y="-1204618"/>
            <a:ext cx="3173540" cy="4114800"/>
          </a:xfrm>
          <a:custGeom>
            <a:avLst/>
            <a:gdLst/>
            <a:ahLst/>
            <a:cxnLst/>
            <a:rect r="r" b="b" t="t" l="l"/>
            <a:pathLst>
              <a:path h="4114800" w="3173540">
                <a:moveTo>
                  <a:pt x="0" y="0"/>
                </a:moveTo>
                <a:lnTo>
                  <a:pt x="3173539" y="0"/>
                </a:lnTo>
                <a:lnTo>
                  <a:pt x="317353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1" id="11"/>
          <p:cNvSpPr/>
          <p:nvPr/>
        </p:nvSpPr>
        <p:spPr>
          <a:xfrm flipH="false" flipV="false" rot="0">
            <a:off x="3933385" y="321902"/>
            <a:ext cx="3693950" cy="463423"/>
          </a:xfrm>
          <a:custGeom>
            <a:avLst/>
            <a:gdLst/>
            <a:ahLst/>
            <a:cxnLst/>
            <a:rect r="r" b="b" t="t" l="l"/>
            <a:pathLst>
              <a:path h="463423" w="3693950">
                <a:moveTo>
                  <a:pt x="0" y="0"/>
                </a:moveTo>
                <a:lnTo>
                  <a:pt x="3693950" y="0"/>
                </a:lnTo>
                <a:lnTo>
                  <a:pt x="3693950" y="463423"/>
                </a:lnTo>
                <a:lnTo>
                  <a:pt x="0" y="4634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2" id="12"/>
          <p:cNvSpPr/>
          <p:nvPr/>
        </p:nvSpPr>
        <p:spPr>
          <a:xfrm flipH="false" flipV="false" rot="0">
            <a:off x="9659221" y="9501675"/>
            <a:ext cx="3693950" cy="463423"/>
          </a:xfrm>
          <a:custGeom>
            <a:avLst/>
            <a:gdLst/>
            <a:ahLst/>
            <a:cxnLst/>
            <a:rect r="r" b="b" t="t" l="l"/>
            <a:pathLst>
              <a:path h="463423" w="3693950">
                <a:moveTo>
                  <a:pt x="0" y="0"/>
                </a:moveTo>
                <a:lnTo>
                  <a:pt x="3693951" y="0"/>
                </a:lnTo>
                <a:lnTo>
                  <a:pt x="3693951" y="463423"/>
                </a:lnTo>
                <a:lnTo>
                  <a:pt x="0" y="4634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grpSp>
        <p:nvGrpSpPr>
          <p:cNvPr name="Group 3" id="3"/>
          <p:cNvGrpSpPr/>
          <p:nvPr/>
        </p:nvGrpSpPr>
        <p:grpSpPr>
          <a:xfrm rot="0">
            <a:off x="771525" y="792724"/>
            <a:ext cx="16744950" cy="8701552"/>
            <a:chOff x="0" y="0"/>
            <a:chExt cx="4410193" cy="2291767"/>
          </a:xfrm>
        </p:grpSpPr>
        <p:sp>
          <p:nvSpPr>
            <p:cNvPr name="Freeform 4" id="4"/>
            <p:cNvSpPr/>
            <p:nvPr/>
          </p:nvSpPr>
          <p:spPr>
            <a:xfrm flipH="false" flipV="false" rot="0">
              <a:off x="0" y="0"/>
              <a:ext cx="4410192" cy="2291767"/>
            </a:xfrm>
            <a:custGeom>
              <a:avLst/>
              <a:gdLst/>
              <a:ahLst/>
              <a:cxnLst/>
              <a:rect r="r" b="b" t="t" l="l"/>
              <a:pathLst>
                <a:path h="2291767" w="4410192">
                  <a:moveTo>
                    <a:pt x="23580" y="0"/>
                  </a:moveTo>
                  <a:lnTo>
                    <a:pt x="4386613" y="0"/>
                  </a:lnTo>
                  <a:cubicBezTo>
                    <a:pt x="4392867" y="0"/>
                    <a:pt x="4398864" y="2484"/>
                    <a:pt x="4403286" y="6906"/>
                  </a:cubicBezTo>
                  <a:cubicBezTo>
                    <a:pt x="4407708" y="11328"/>
                    <a:pt x="4410192" y="17326"/>
                    <a:pt x="4410192" y="23580"/>
                  </a:cubicBezTo>
                  <a:lnTo>
                    <a:pt x="4410192" y="2268187"/>
                  </a:lnTo>
                  <a:cubicBezTo>
                    <a:pt x="4410192" y="2281210"/>
                    <a:pt x="4399636" y="2291767"/>
                    <a:pt x="4386613" y="2291767"/>
                  </a:cubicBezTo>
                  <a:lnTo>
                    <a:pt x="23580" y="2291767"/>
                  </a:lnTo>
                  <a:cubicBezTo>
                    <a:pt x="17326" y="2291767"/>
                    <a:pt x="11328" y="2289283"/>
                    <a:pt x="6906" y="2284861"/>
                  </a:cubicBezTo>
                  <a:cubicBezTo>
                    <a:pt x="2484" y="2280439"/>
                    <a:pt x="0" y="2274441"/>
                    <a:pt x="0" y="2268187"/>
                  </a:cubicBezTo>
                  <a:lnTo>
                    <a:pt x="0" y="23580"/>
                  </a:lnTo>
                  <a:cubicBezTo>
                    <a:pt x="0" y="17326"/>
                    <a:pt x="2484" y="11328"/>
                    <a:pt x="6906" y="6906"/>
                  </a:cubicBezTo>
                  <a:cubicBezTo>
                    <a:pt x="11328" y="2484"/>
                    <a:pt x="17326" y="0"/>
                    <a:pt x="23580" y="0"/>
                  </a:cubicBezTo>
                  <a:close/>
                </a:path>
              </a:pathLst>
            </a:custGeom>
            <a:solidFill>
              <a:srgbClr val="12507A"/>
            </a:solidFill>
            <a:ln w="28575" cap="rnd">
              <a:solidFill>
                <a:srgbClr val="D5E6EB"/>
              </a:solidFill>
              <a:prstDash val="solid"/>
              <a:round/>
            </a:ln>
          </p:spPr>
        </p:sp>
        <p:sp>
          <p:nvSpPr>
            <p:cNvPr name="TextBox 5" id="5"/>
            <p:cNvSpPr txBox="true"/>
            <p:nvPr/>
          </p:nvSpPr>
          <p:spPr>
            <a:xfrm>
              <a:off x="0" y="85725"/>
              <a:ext cx="4410193" cy="2206042"/>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536704" y="2351005"/>
            <a:ext cx="13214593" cy="2474602"/>
          </a:xfrm>
          <a:prstGeom prst="rect">
            <a:avLst/>
          </a:prstGeom>
        </p:spPr>
        <p:txBody>
          <a:bodyPr anchor="t" rtlCol="false" tIns="0" lIns="0" bIns="0" rIns="0">
            <a:spAutoFit/>
          </a:bodyPr>
          <a:lstStyle/>
          <a:p>
            <a:pPr algn="ctr">
              <a:lnSpc>
                <a:spcPts val="9690"/>
              </a:lnSpc>
              <a:spcBef>
                <a:spcPct val="0"/>
              </a:spcBef>
            </a:pPr>
            <a:r>
              <a:rPr lang="en-US" sz="8500" strike="noStrike" u="none">
                <a:solidFill>
                  <a:srgbClr val="D5E6EB"/>
                </a:solidFill>
                <a:latin typeface="Lazydog"/>
                <a:ea typeface="Lazydog"/>
                <a:cs typeface="Lazydog"/>
                <a:sym typeface="Lazydog"/>
              </a:rPr>
              <a:t>Introducción al </a:t>
            </a:r>
          </a:p>
          <a:p>
            <a:pPr algn="ctr" marL="0" indent="0" lvl="1">
              <a:lnSpc>
                <a:spcPts val="9690"/>
              </a:lnSpc>
              <a:spcBef>
                <a:spcPct val="0"/>
              </a:spcBef>
            </a:pPr>
            <a:r>
              <a:rPr lang="en-US" sz="8500" strike="noStrike" u="none">
                <a:solidFill>
                  <a:srgbClr val="D5E6EB"/>
                </a:solidFill>
                <a:latin typeface="Lazydog"/>
                <a:ea typeface="Lazydog"/>
                <a:cs typeface="Lazydog"/>
                <a:sym typeface="Lazydog"/>
              </a:rPr>
              <a:t>examen i</a:t>
            </a:r>
          </a:p>
        </p:txBody>
      </p:sp>
      <p:sp>
        <p:nvSpPr>
          <p:cNvPr name="TextBox 7" id="7"/>
          <p:cNvSpPr txBox="true"/>
          <p:nvPr/>
        </p:nvSpPr>
        <p:spPr>
          <a:xfrm rot="0">
            <a:off x="2719050" y="5034427"/>
            <a:ext cx="12849901" cy="3320668"/>
          </a:xfrm>
          <a:prstGeom prst="rect">
            <a:avLst/>
          </a:prstGeom>
        </p:spPr>
        <p:txBody>
          <a:bodyPr anchor="t" rtlCol="false" tIns="0" lIns="0" bIns="0" rIns="0">
            <a:spAutoFit/>
          </a:bodyPr>
          <a:lstStyle/>
          <a:p>
            <a:pPr algn="ctr">
              <a:lnSpc>
                <a:spcPts val="2983"/>
              </a:lnSpc>
            </a:pPr>
            <a:r>
              <a:rPr lang="en-US" sz="1900">
                <a:solidFill>
                  <a:srgbClr val="D5E6EB"/>
                </a:solidFill>
                <a:latin typeface="Public Sans"/>
                <a:ea typeface="Public Sans"/>
                <a:cs typeface="Public Sans"/>
                <a:sym typeface="Public Sans"/>
              </a:rPr>
              <a:t>Para la implementación del programa, se requiere crear una clase abstracta llamada Producto, que contenga dos atributos: nombre (tipo string) y precio (tipo double). Esta clase deberá incluir un constructor para inicializar los atributos y un método abstracto llamado imprimirDetalles().</a:t>
            </a:r>
          </a:p>
          <a:p>
            <a:pPr algn="ctr">
              <a:lnSpc>
                <a:spcPts val="2983"/>
              </a:lnSpc>
            </a:pPr>
            <a:r>
              <a:rPr lang="en-US" sz="1900">
                <a:solidFill>
                  <a:srgbClr val="D5E6EB"/>
                </a:solidFill>
                <a:latin typeface="Public Sans"/>
                <a:ea typeface="Public Sans"/>
                <a:cs typeface="Public Sans"/>
                <a:sym typeface="Public Sans"/>
              </a:rPr>
              <a:t>Posteriormente, se crearán dos subclases que extiendan Producto: Libro y Revista. Además, se definirá una interfaz llamada Describible, que declare un método describir(). Es importante asegurarse de que la clase Libro implemente esta interfaz, mientras que la clase Revista no necesita implementarla.</a:t>
            </a:r>
          </a:p>
          <a:p>
            <a:pPr algn="ctr">
              <a:lnSpc>
                <a:spcPts val="2983"/>
              </a:lnSpc>
            </a:pPr>
            <a:r>
              <a:rPr lang="en-US" sz="1900">
                <a:solidFill>
                  <a:srgbClr val="D5E6EB"/>
                </a:solidFill>
                <a:latin typeface="Public Sans"/>
                <a:ea typeface="Public Sans"/>
                <a:cs typeface="Public Sans"/>
                <a:sym typeface="Public Sans"/>
              </a:rPr>
              <a:t>Asimismo, se desarrollará una clase Biblioteca, que contendrá un método estático llamado contarProductos(), el cual llevará un registro de cuántos productos se han creado.</a:t>
            </a:r>
          </a:p>
          <a:p>
            <a:pPr algn="ctr">
              <a:lnSpc>
                <a:spcPts val="2983"/>
              </a:lnSpc>
            </a:pPr>
          </a:p>
        </p:txBody>
      </p:sp>
      <p:sp>
        <p:nvSpPr>
          <p:cNvPr name="Freeform 8" id="8"/>
          <p:cNvSpPr/>
          <p:nvPr/>
        </p:nvSpPr>
        <p:spPr>
          <a:xfrm flipH="false" flipV="false" rot="-10800000">
            <a:off x="493096" y="-754562"/>
            <a:ext cx="6109506" cy="1966150"/>
          </a:xfrm>
          <a:custGeom>
            <a:avLst/>
            <a:gdLst/>
            <a:ahLst/>
            <a:cxnLst/>
            <a:rect r="r" b="b" t="t" l="l"/>
            <a:pathLst>
              <a:path h="1966150" w="6109506">
                <a:moveTo>
                  <a:pt x="0" y="0"/>
                </a:moveTo>
                <a:lnTo>
                  <a:pt x="6109505" y="0"/>
                </a:lnTo>
                <a:lnTo>
                  <a:pt x="6109505" y="1966150"/>
                </a:lnTo>
                <a:lnTo>
                  <a:pt x="0" y="1966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4746851" y="9116938"/>
            <a:ext cx="4026521" cy="2868897"/>
          </a:xfrm>
          <a:custGeom>
            <a:avLst/>
            <a:gdLst/>
            <a:ahLst/>
            <a:cxnLst/>
            <a:rect r="r" b="b" t="t" l="l"/>
            <a:pathLst>
              <a:path h="2868897" w="4026521">
                <a:moveTo>
                  <a:pt x="0" y="0"/>
                </a:moveTo>
                <a:lnTo>
                  <a:pt x="4026522" y="0"/>
                </a:lnTo>
                <a:lnTo>
                  <a:pt x="4026522" y="2868897"/>
                </a:lnTo>
                <a:lnTo>
                  <a:pt x="0" y="2868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028700" y="7339924"/>
            <a:ext cx="897957" cy="1287393"/>
          </a:xfrm>
          <a:custGeom>
            <a:avLst/>
            <a:gdLst/>
            <a:ahLst/>
            <a:cxnLst/>
            <a:rect r="r" b="b" t="t" l="l"/>
            <a:pathLst>
              <a:path h="1287393" w="897957">
                <a:moveTo>
                  <a:pt x="0" y="0"/>
                </a:moveTo>
                <a:lnTo>
                  <a:pt x="897957" y="0"/>
                </a:lnTo>
                <a:lnTo>
                  <a:pt x="897957" y="1287393"/>
                </a:lnTo>
                <a:lnTo>
                  <a:pt x="0" y="12873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0">
            <a:off x="286027" y="9078995"/>
            <a:ext cx="3261822" cy="2564607"/>
          </a:xfrm>
          <a:custGeom>
            <a:avLst/>
            <a:gdLst/>
            <a:ahLst/>
            <a:cxnLst/>
            <a:rect r="r" b="b" t="t" l="l"/>
            <a:pathLst>
              <a:path h="2564607" w="3261822">
                <a:moveTo>
                  <a:pt x="0" y="0"/>
                </a:moveTo>
                <a:lnTo>
                  <a:pt x="3261821" y="0"/>
                </a:lnTo>
                <a:lnTo>
                  <a:pt x="3261821" y="2564608"/>
                </a:lnTo>
                <a:lnTo>
                  <a:pt x="0" y="2564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2" id="12"/>
          <p:cNvSpPr/>
          <p:nvPr/>
        </p:nvSpPr>
        <p:spPr>
          <a:xfrm flipH="false" flipV="false" rot="0">
            <a:off x="14746851" y="-605637"/>
            <a:ext cx="2345750" cy="2796721"/>
          </a:xfrm>
          <a:custGeom>
            <a:avLst/>
            <a:gdLst/>
            <a:ahLst/>
            <a:cxnLst/>
            <a:rect r="r" b="b" t="t" l="l"/>
            <a:pathLst>
              <a:path h="2796721" w="2345750">
                <a:moveTo>
                  <a:pt x="0" y="0"/>
                </a:moveTo>
                <a:lnTo>
                  <a:pt x="2345750" y="0"/>
                </a:lnTo>
                <a:lnTo>
                  <a:pt x="2345750" y="2796721"/>
                </a:lnTo>
                <a:lnTo>
                  <a:pt x="0" y="27967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TextBox 3" id="3"/>
          <p:cNvSpPr txBox="true"/>
          <p:nvPr/>
        </p:nvSpPr>
        <p:spPr>
          <a:xfrm rot="0">
            <a:off x="1905219" y="1076325"/>
            <a:ext cx="14081776" cy="1245877"/>
          </a:xfrm>
          <a:prstGeom prst="rect">
            <a:avLst/>
          </a:prstGeom>
        </p:spPr>
        <p:txBody>
          <a:bodyPr anchor="t" rtlCol="false" tIns="0" lIns="0" bIns="0" rIns="0">
            <a:spAutoFit/>
          </a:bodyPr>
          <a:lstStyle/>
          <a:p>
            <a:pPr algn="ctr" marL="0" indent="0" lvl="1">
              <a:lnSpc>
                <a:spcPts val="9690"/>
              </a:lnSpc>
              <a:spcBef>
                <a:spcPct val="0"/>
              </a:spcBef>
            </a:pPr>
            <a:r>
              <a:rPr lang="en-US" sz="8500">
                <a:solidFill>
                  <a:srgbClr val="D5E6EB"/>
                </a:solidFill>
                <a:latin typeface="Lazydog"/>
                <a:ea typeface="Lazydog"/>
                <a:cs typeface="Lazydog"/>
                <a:sym typeface="Lazydog"/>
              </a:rPr>
              <a:t>Requisitos del Programa</a:t>
            </a:r>
          </a:p>
        </p:txBody>
      </p:sp>
      <p:grpSp>
        <p:nvGrpSpPr>
          <p:cNvPr name="Group 4" id="4"/>
          <p:cNvGrpSpPr/>
          <p:nvPr/>
        </p:nvGrpSpPr>
        <p:grpSpPr>
          <a:xfrm rot="0">
            <a:off x="6576843" y="3427457"/>
            <a:ext cx="5133492" cy="4939136"/>
            <a:chOff x="0" y="0"/>
            <a:chExt cx="1864975" cy="1794366"/>
          </a:xfrm>
        </p:grpSpPr>
        <p:sp>
          <p:nvSpPr>
            <p:cNvPr name="Freeform 5" id="5"/>
            <p:cNvSpPr/>
            <p:nvPr/>
          </p:nvSpPr>
          <p:spPr>
            <a:xfrm flipH="false" flipV="false" rot="0">
              <a:off x="0" y="0"/>
              <a:ext cx="1864975" cy="1794366"/>
            </a:xfrm>
            <a:custGeom>
              <a:avLst/>
              <a:gdLst/>
              <a:ahLst/>
              <a:cxnLst/>
              <a:rect r="r" b="b" t="t" l="l"/>
              <a:pathLst>
                <a:path h="1794366" w="1864975">
                  <a:moveTo>
                    <a:pt x="22622" y="0"/>
                  </a:moveTo>
                  <a:lnTo>
                    <a:pt x="1842353" y="0"/>
                  </a:lnTo>
                  <a:cubicBezTo>
                    <a:pt x="1854847" y="0"/>
                    <a:pt x="1864975" y="10128"/>
                    <a:pt x="1864975" y="22622"/>
                  </a:cubicBezTo>
                  <a:lnTo>
                    <a:pt x="1864975" y="1771744"/>
                  </a:lnTo>
                  <a:cubicBezTo>
                    <a:pt x="1864975" y="1784238"/>
                    <a:pt x="1854847" y="1794366"/>
                    <a:pt x="1842353" y="1794366"/>
                  </a:cubicBezTo>
                  <a:lnTo>
                    <a:pt x="22622" y="1794366"/>
                  </a:lnTo>
                  <a:cubicBezTo>
                    <a:pt x="10128" y="1794366"/>
                    <a:pt x="0" y="1784238"/>
                    <a:pt x="0" y="1771744"/>
                  </a:cubicBezTo>
                  <a:lnTo>
                    <a:pt x="0" y="22622"/>
                  </a:lnTo>
                  <a:cubicBezTo>
                    <a:pt x="0" y="10128"/>
                    <a:pt x="10128" y="0"/>
                    <a:pt x="22622" y="0"/>
                  </a:cubicBezTo>
                  <a:close/>
                </a:path>
              </a:pathLst>
            </a:custGeom>
            <a:solidFill>
              <a:srgbClr val="AED0DA"/>
            </a:solidFill>
          </p:spPr>
        </p:sp>
        <p:sp>
          <p:nvSpPr>
            <p:cNvPr name="TextBox 6" id="6"/>
            <p:cNvSpPr txBox="true"/>
            <p:nvPr/>
          </p:nvSpPr>
          <p:spPr>
            <a:xfrm>
              <a:off x="0" y="85725"/>
              <a:ext cx="1864975" cy="1708641"/>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7151750" y="5436948"/>
            <a:ext cx="3983678" cy="1527206"/>
          </a:xfrm>
          <a:prstGeom prst="rect">
            <a:avLst/>
          </a:prstGeom>
        </p:spPr>
        <p:txBody>
          <a:bodyPr anchor="t" rtlCol="false" tIns="0" lIns="0" bIns="0" rIns="0">
            <a:spAutoFit/>
          </a:bodyPr>
          <a:lstStyle/>
          <a:p>
            <a:pPr algn="l" marL="377565" indent="-188783" lvl="1">
              <a:lnSpc>
                <a:spcPts val="2448"/>
              </a:lnSpc>
              <a:buFont typeface="Arial"/>
              <a:buChar char="•"/>
            </a:pPr>
            <a:r>
              <a:rPr lang="en-US" b="true" sz="1748" spc="27">
                <a:solidFill>
                  <a:srgbClr val="12507A"/>
                </a:solidFill>
                <a:latin typeface="Public Sans Bold"/>
                <a:ea typeface="Public Sans Bold"/>
                <a:cs typeface="Public Sans Bold"/>
                <a:sym typeface="Public Sans Bold"/>
              </a:rPr>
              <a:t>Mostrar la información de cada producto ingresado.</a:t>
            </a:r>
          </a:p>
          <a:p>
            <a:pPr algn="l" marL="377565" indent="-188783" lvl="1">
              <a:lnSpc>
                <a:spcPts val="2448"/>
              </a:lnSpc>
              <a:buFont typeface="Arial"/>
              <a:buChar char="•"/>
            </a:pPr>
            <a:r>
              <a:rPr lang="en-US" b="true" sz="1748" spc="27">
                <a:solidFill>
                  <a:srgbClr val="12507A"/>
                </a:solidFill>
                <a:latin typeface="Public Sans Bold"/>
                <a:ea typeface="Public Sans Bold"/>
                <a:cs typeface="Public Sans Bold"/>
                <a:sym typeface="Public Sans Bold"/>
              </a:rPr>
              <a:t>Al final, mostrar la cantidad total de productos ingresados.</a:t>
            </a:r>
          </a:p>
          <a:p>
            <a:pPr algn="l" marL="0" indent="0" lvl="0">
              <a:lnSpc>
                <a:spcPts val="2448"/>
              </a:lnSpc>
            </a:pPr>
          </a:p>
        </p:txBody>
      </p:sp>
      <p:grpSp>
        <p:nvGrpSpPr>
          <p:cNvPr name="Group 8" id="8"/>
          <p:cNvGrpSpPr/>
          <p:nvPr/>
        </p:nvGrpSpPr>
        <p:grpSpPr>
          <a:xfrm rot="0">
            <a:off x="1259091" y="3427457"/>
            <a:ext cx="5133492" cy="4939136"/>
            <a:chOff x="0" y="0"/>
            <a:chExt cx="1864975" cy="1794366"/>
          </a:xfrm>
        </p:grpSpPr>
        <p:sp>
          <p:nvSpPr>
            <p:cNvPr name="Freeform 9" id="9"/>
            <p:cNvSpPr/>
            <p:nvPr/>
          </p:nvSpPr>
          <p:spPr>
            <a:xfrm flipH="false" flipV="false" rot="0">
              <a:off x="0" y="0"/>
              <a:ext cx="1864975" cy="1794366"/>
            </a:xfrm>
            <a:custGeom>
              <a:avLst/>
              <a:gdLst/>
              <a:ahLst/>
              <a:cxnLst/>
              <a:rect r="r" b="b" t="t" l="l"/>
              <a:pathLst>
                <a:path h="1794366" w="1864975">
                  <a:moveTo>
                    <a:pt x="22622" y="0"/>
                  </a:moveTo>
                  <a:lnTo>
                    <a:pt x="1842353" y="0"/>
                  </a:lnTo>
                  <a:cubicBezTo>
                    <a:pt x="1854847" y="0"/>
                    <a:pt x="1864975" y="10128"/>
                    <a:pt x="1864975" y="22622"/>
                  </a:cubicBezTo>
                  <a:lnTo>
                    <a:pt x="1864975" y="1771744"/>
                  </a:lnTo>
                  <a:cubicBezTo>
                    <a:pt x="1864975" y="1784238"/>
                    <a:pt x="1854847" y="1794366"/>
                    <a:pt x="1842353" y="1794366"/>
                  </a:cubicBezTo>
                  <a:lnTo>
                    <a:pt x="22622" y="1794366"/>
                  </a:lnTo>
                  <a:cubicBezTo>
                    <a:pt x="10128" y="1794366"/>
                    <a:pt x="0" y="1784238"/>
                    <a:pt x="0" y="1771744"/>
                  </a:cubicBezTo>
                  <a:lnTo>
                    <a:pt x="0" y="22622"/>
                  </a:lnTo>
                  <a:cubicBezTo>
                    <a:pt x="0" y="10128"/>
                    <a:pt x="10128" y="0"/>
                    <a:pt x="22622" y="0"/>
                  </a:cubicBezTo>
                  <a:close/>
                </a:path>
              </a:pathLst>
            </a:custGeom>
            <a:solidFill>
              <a:srgbClr val="5598B6"/>
            </a:solidFill>
          </p:spPr>
        </p:sp>
        <p:sp>
          <p:nvSpPr>
            <p:cNvPr name="TextBox 10" id="10"/>
            <p:cNvSpPr txBox="true"/>
            <p:nvPr/>
          </p:nvSpPr>
          <p:spPr>
            <a:xfrm>
              <a:off x="0" y="85725"/>
              <a:ext cx="1864975" cy="1708641"/>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1895417" y="3427457"/>
            <a:ext cx="5133492" cy="4939136"/>
            <a:chOff x="0" y="0"/>
            <a:chExt cx="1864975" cy="1794366"/>
          </a:xfrm>
        </p:grpSpPr>
        <p:sp>
          <p:nvSpPr>
            <p:cNvPr name="Freeform 12" id="12"/>
            <p:cNvSpPr/>
            <p:nvPr/>
          </p:nvSpPr>
          <p:spPr>
            <a:xfrm flipH="false" flipV="false" rot="0">
              <a:off x="0" y="0"/>
              <a:ext cx="1864975" cy="1794366"/>
            </a:xfrm>
            <a:custGeom>
              <a:avLst/>
              <a:gdLst/>
              <a:ahLst/>
              <a:cxnLst/>
              <a:rect r="r" b="b" t="t" l="l"/>
              <a:pathLst>
                <a:path h="1794366" w="1864975">
                  <a:moveTo>
                    <a:pt x="22622" y="0"/>
                  </a:moveTo>
                  <a:lnTo>
                    <a:pt x="1842353" y="0"/>
                  </a:lnTo>
                  <a:cubicBezTo>
                    <a:pt x="1854847" y="0"/>
                    <a:pt x="1864975" y="10128"/>
                    <a:pt x="1864975" y="22622"/>
                  </a:cubicBezTo>
                  <a:lnTo>
                    <a:pt x="1864975" y="1771744"/>
                  </a:lnTo>
                  <a:cubicBezTo>
                    <a:pt x="1864975" y="1784238"/>
                    <a:pt x="1854847" y="1794366"/>
                    <a:pt x="1842353" y="1794366"/>
                  </a:cubicBezTo>
                  <a:lnTo>
                    <a:pt x="22622" y="1794366"/>
                  </a:lnTo>
                  <a:cubicBezTo>
                    <a:pt x="10128" y="1794366"/>
                    <a:pt x="0" y="1784238"/>
                    <a:pt x="0" y="1771744"/>
                  </a:cubicBezTo>
                  <a:lnTo>
                    <a:pt x="0" y="22622"/>
                  </a:lnTo>
                  <a:cubicBezTo>
                    <a:pt x="0" y="10128"/>
                    <a:pt x="10128" y="0"/>
                    <a:pt x="22622" y="0"/>
                  </a:cubicBezTo>
                  <a:close/>
                </a:path>
              </a:pathLst>
            </a:custGeom>
            <a:solidFill>
              <a:srgbClr val="D5E6EB"/>
            </a:solidFill>
          </p:spPr>
        </p:sp>
        <p:sp>
          <p:nvSpPr>
            <p:cNvPr name="TextBox 13" id="13"/>
            <p:cNvSpPr txBox="true"/>
            <p:nvPr/>
          </p:nvSpPr>
          <p:spPr>
            <a:xfrm>
              <a:off x="0" y="85725"/>
              <a:ext cx="1864975" cy="1708641"/>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1882105" y="5436948"/>
            <a:ext cx="3887465" cy="2136806"/>
          </a:xfrm>
          <a:prstGeom prst="rect">
            <a:avLst/>
          </a:prstGeom>
        </p:spPr>
        <p:txBody>
          <a:bodyPr anchor="t" rtlCol="false" tIns="0" lIns="0" bIns="0" rIns="0">
            <a:spAutoFit/>
          </a:bodyPr>
          <a:lstStyle/>
          <a:p>
            <a:pPr algn="l" marL="377565" indent="-188783" lvl="1">
              <a:lnSpc>
                <a:spcPts val="2448"/>
              </a:lnSpc>
              <a:buFont typeface="Arial"/>
              <a:buChar char="•"/>
            </a:pPr>
            <a:r>
              <a:rPr lang="en-US" b="true" sz="1748" spc="27">
                <a:solidFill>
                  <a:srgbClr val="D5E6EB"/>
                </a:solidFill>
                <a:latin typeface="Public Sans Bold"/>
                <a:ea typeface="Public Sans Bold"/>
                <a:cs typeface="Public Sans Bold"/>
                <a:sym typeface="Public Sans Bold"/>
              </a:rPr>
              <a:t>El usuario debe ingresar información de varios productos (libros y revistas).</a:t>
            </a:r>
          </a:p>
          <a:p>
            <a:pPr algn="l" marL="377565" indent="-188783" lvl="1">
              <a:lnSpc>
                <a:spcPts val="2448"/>
              </a:lnSpc>
              <a:buFont typeface="Arial"/>
              <a:buChar char="•"/>
            </a:pPr>
            <a:r>
              <a:rPr lang="en-US" b="true" sz="1748" spc="27">
                <a:solidFill>
                  <a:srgbClr val="D5E6EB"/>
                </a:solidFill>
                <a:latin typeface="Public Sans Bold"/>
                <a:ea typeface="Public Sans Bold"/>
                <a:cs typeface="Public Sans Bold"/>
                <a:sym typeface="Public Sans Bold"/>
              </a:rPr>
              <a:t>El ciclo de ingreso debe terminar cuando el usuario escriba "salir".</a:t>
            </a:r>
          </a:p>
          <a:p>
            <a:pPr algn="l" marL="0" indent="0" lvl="0">
              <a:lnSpc>
                <a:spcPts val="2448"/>
              </a:lnSpc>
            </a:pPr>
          </a:p>
        </p:txBody>
      </p:sp>
      <p:sp>
        <p:nvSpPr>
          <p:cNvPr name="TextBox 15" id="15"/>
          <p:cNvSpPr txBox="true"/>
          <p:nvPr/>
        </p:nvSpPr>
        <p:spPr>
          <a:xfrm rot="0">
            <a:off x="12518431" y="5436948"/>
            <a:ext cx="3887465" cy="1222406"/>
          </a:xfrm>
          <a:prstGeom prst="rect">
            <a:avLst/>
          </a:prstGeom>
        </p:spPr>
        <p:txBody>
          <a:bodyPr anchor="t" rtlCol="false" tIns="0" lIns="0" bIns="0" rIns="0">
            <a:spAutoFit/>
          </a:bodyPr>
          <a:lstStyle/>
          <a:p>
            <a:pPr algn="l" marL="377565" indent="-188783" lvl="1">
              <a:lnSpc>
                <a:spcPts val="2448"/>
              </a:lnSpc>
              <a:buFont typeface="Arial"/>
              <a:buChar char="•"/>
            </a:pPr>
            <a:r>
              <a:rPr lang="en-US" b="true" sz="1748" spc="27">
                <a:solidFill>
                  <a:srgbClr val="12507A"/>
                </a:solidFill>
                <a:latin typeface="Public Sans Bold"/>
                <a:ea typeface="Public Sans Bold"/>
                <a:cs typeface="Public Sans Bold"/>
                <a:sym typeface="Public Sans Bold"/>
              </a:rPr>
              <a:t>Manejar excepciones y asegurarse de que el precio ingresado sea un número positivo.</a:t>
            </a:r>
          </a:p>
        </p:txBody>
      </p:sp>
      <p:sp>
        <p:nvSpPr>
          <p:cNvPr name="TextBox 16" id="16"/>
          <p:cNvSpPr txBox="true"/>
          <p:nvPr/>
        </p:nvSpPr>
        <p:spPr>
          <a:xfrm rot="0">
            <a:off x="1259091" y="4300301"/>
            <a:ext cx="5133492" cy="752475"/>
          </a:xfrm>
          <a:prstGeom prst="rect">
            <a:avLst/>
          </a:prstGeom>
        </p:spPr>
        <p:txBody>
          <a:bodyPr anchor="t" rtlCol="false" tIns="0" lIns="0" bIns="0" rIns="0">
            <a:spAutoFit/>
          </a:bodyPr>
          <a:lstStyle/>
          <a:p>
            <a:pPr algn="ctr" marL="0" indent="0" lvl="1">
              <a:lnSpc>
                <a:spcPts val="5700"/>
              </a:lnSpc>
              <a:spcBef>
                <a:spcPct val="0"/>
              </a:spcBef>
            </a:pPr>
            <a:r>
              <a:rPr lang="en-US" sz="5000" strike="noStrike" u="none">
                <a:solidFill>
                  <a:srgbClr val="D5E6EB"/>
                </a:solidFill>
                <a:latin typeface="Lazydog"/>
                <a:ea typeface="Lazydog"/>
                <a:cs typeface="Lazydog"/>
                <a:sym typeface="Lazydog"/>
              </a:rPr>
              <a:t>01.Entrada</a:t>
            </a:r>
          </a:p>
        </p:txBody>
      </p:sp>
      <p:sp>
        <p:nvSpPr>
          <p:cNvPr name="TextBox 17" id="17"/>
          <p:cNvSpPr txBox="true"/>
          <p:nvPr/>
        </p:nvSpPr>
        <p:spPr>
          <a:xfrm rot="0">
            <a:off x="6576843" y="4300304"/>
            <a:ext cx="5030493" cy="752475"/>
          </a:xfrm>
          <a:prstGeom prst="rect">
            <a:avLst/>
          </a:prstGeom>
        </p:spPr>
        <p:txBody>
          <a:bodyPr anchor="t" rtlCol="false" tIns="0" lIns="0" bIns="0" rIns="0">
            <a:spAutoFit/>
          </a:bodyPr>
          <a:lstStyle/>
          <a:p>
            <a:pPr algn="ctr" marL="0" indent="0" lvl="1">
              <a:lnSpc>
                <a:spcPts val="5700"/>
              </a:lnSpc>
              <a:spcBef>
                <a:spcPct val="0"/>
              </a:spcBef>
            </a:pPr>
            <a:r>
              <a:rPr lang="en-US" sz="5000" strike="noStrike" u="none">
                <a:solidFill>
                  <a:srgbClr val="12507A"/>
                </a:solidFill>
                <a:latin typeface="Lazydog"/>
                <a:ea typeface="Lazydog"/>
                <a:cs typeface="Lazydog"/>
                <a:sym typeface="Lazydog"/>
              </a:rPr>
              <a:t>02.Salida</a:t>
            </a:r>
          </a:p>
        </p:txBody>
      </p:sp>
      <p:sp>
        <p:nvSpPr>
          <p:cNvPr name="TextBox 18" id="18"/>
          <p:cNvSpPr txBox="true"/>
          <p:nvPr/>
        </p:nvSpPr>
        <p:spPr>
          <a:xfrm rot="0">
            <a:off x="11891310" y="4300301"/>
            <a:ext cx="5133492" cy="752475"/>
          </a:xfrm>
          <a:prstGeom prst="rect">
            <a:avLst/>
          </a:prstGeom>
        </p:spPr>
        <p:txBody>
          <a:bodyPr anchor="t" rtlCol="false" tIns="0" lIns="0" bIns="0" rIns="0">
            <a:spAutoFit/>
          </a:bodyPr>
          <a:lstStyle/>
          <a:p>
            <a:pPr algn="ctr" marL="0" indent="0" lvl="1">
              <a:lnSpc>
                <a:spcPts val="5700"/>
              </a:lnSpc>
              <a:spcBef>
                <a:spcPct val="0"/>
              </a:spcBef>
            </a:pPr>
            <a:r>
              <a:rPr lang="en-US" sz="5000" strike="noStrike" u="none">
                <a:solidFill>
                  <a:srgbClr val="12507A"/>
                </a:solidFill>
                <a:latin typeface="Lazydog"/>
                <a:ea typeface="Lazydog"/>
                <a:cs typeface="Lazydog"/>
                <a:sym typeface="Lazydog"/>
              </a:rPr>
              <a:t>03.Validaciones</a:t>
            </a:r>
          </a:p>
        </p:txBody>
      </p:sp>
      <p:sp>
        <p:nvSpPr>
          <p:cNvPr name="Freeform 19" id="19"/>
          <p:cNvSpPr/>
          <p:nvPr/>
        </p:nvSpPr>
        <p:spPr>
          <a:xfrm flipH="true" flipV="false" rot="0">
            <a:off x="-700088" y="9258300"/>
            <a:ext cx="5210615" cy="1676871"/>
          </a:xfrm>
          <a:custGeom>
            <a:avLst/>
            <a:gdLst/>
            <a:ahLst/>
            <a:cxnLst/>
            <a:rect r="r" b="b" t="t" l="l"/>
            <a:pathLst>
              <a:path h="1676871" w="5210615">
                <a:moveTo>
                  <a:pt x="5210615" y="0"/>
                </a:moveTo>
                <a:lnTo>
                  <a:pt x="0" y="0"/>
                </a:lnTo>
                <a:lnTo>
                  <a:pt x="0" y="1676871"/>
                </a:lnTo>
                <a:lnTo>
                  <a:pt x="5210615" y="1676871"/>
                </a:lnTo>
                <a:lnTo>
                  <a:pt x="5210615"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0" id="20"/>
          <p:cNvSpPr/>
          <p:nvPr/>
        </p:nvSpPr>
        <p:spPr>
          <a:xfrm flipH="false" flipV="false" rot="-5400000">
            <a:off x="15739008" y="-418062"/>
            <a:ext cx="3584967" cy="2953117"/>
          </a:xfrm>
          <a:custGeom>
            <a:avLst/>
            <a:gdLst/>
            <a:ahLst/>
            <a:cxnLst/>
            <a:rect r="r" b="b" t="t" l="l"/>
            <a:pathLst>
              <a:path h="2953117" w="3584967">
                <a:moveTo>
                  <a:pt x="0" y="0"/>
                </a:moveTo>
                <a:lnTo>
                  <a:pt x="3584967" y="0"/>
                </a:lnTo>
                <a:lnTo>
                  <a:pt x="3584967" y="2953117"/>
                </a:lnTo>
                <a:lnTo>
                  <a:pt x="0" y="2953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TextBox 3" id="3"/>
          <p:cNvSpPr txBox="true"/>
          <p:nvPr/>
        </p:nvSpPr>
        <p:spPr>
          <a:xfrm rot="0">
            <a:off x="2936539" y="822457"/>
            <a:ext cx="13435461" cy="1245877"/>
          </a:xfrm>
          <a:prstGeom prst="rect">
            <a:avLst/>
          </a:prstGeom>
        </p:spPr>
        <p:txBody>
          <a:bodyPr anchor="t" rtlCol="false" tIns="0" lIns="0" bIns="0" rIns="0">
            <a:spAutoFit/>
          </a:bodyPr>
          <a:lstStyle/>
          <a:p>
            <a:pPr algn="l" marL="0" indent="0" lvl="1">
              <a:lnSpc>
                <a:spcPts val="9690"/>
              </a:lnSpc>
              <a:spcBef>
                <a:spcPct val="0"/>
              </a:spcBef>
            </a:pPr>
            <a:r>
              <a:rPr lang="en-US" sz="8500">
                <a:solidFill>
                  <a:srgbClr val="D5E6EB"/>
                </a:solidFill>
                <a:latin typeface="Lazydog"/>
                <a:ea typeface="Lazydog"/>
                <a:cs typeface="Lazydog"/>
                <a:sym typeface="Lazydog"/>
              </a:rPr>
              <a:t>Estructura del código</a:t>
            </a:r>
          </a:p>
        </p:txBody>
      </p:sp>
      <p:grpSp>
        <p:nvGrpSpPr>
          <p:cNvPr name="Group 4" id="4"/>
          <p:cNvGrpSpPr/>
          <p:nvPr/>
        </p:nvGrpSpPr>
        <p:grpSpPr>
          <a:xfrm rot="0">
            <a:off x="2012112" y="2890862"/>
            <a:ext cx="14593615" cy="6367438"/>
            <a:chOff x="0" y="0"/>
            <a:chExt cx="4885333" cy="2131552"/>
          </a:xfrm>
        </p:grpSpPr>
        <p:sp>
          <p:nvSpPr>
            <p:cNvPr name="Freeform 5" id="5"/>
            <p:cNvSpPr/>
            <p:nvPr/>
          </p:nvSpPr>
          <p:spPr>
            <a:xfrm flipH="false" flipV="false" rot="0">
              <a:off x="0" y="0"/>
              <a:ext cx="4885333" cy="2131552"/>
            </a:xfrm>
            <a:custGeom>
              <a:avLst/>
              <a:gdLst/>
              <a:ahLst/>
              <a:cxnLst/>
              <a:rect r="r" b="b" t="t" l="l"/>
              <a:pathLst>
                <a:path h="2131552" w="4885333">
                  <a:moveTo>
                    <a:pt x="7958" y="0"/>
                  </a:moveTo>
                  <a:lnTo>
                    <a:pt x="4877375" y="0"/>
                  </a:lnTo>
                  <a:cubicBezTo>
                    <a:pt x="4881770" y="0"/>
                    <a:pt x="4885333" y="3563"/>
                    <a:pt x="4885333" y="7958"/>
                  </a:cubicBezTo>
                  <a:lnTo>
                    <a:pt x="4885333" y="2123595"/>
                  </a:lnTo>
                  <a:cubicBezTo>
                    <a:pt x="4885333" y="2127990"/>
                    <a:pt x="4881770" y="2131552"/>
                    <a:pt x="4877375" y="2131552"/>
                  </a:cubicBezTo>
                  <a:lnTo>
                    <a:pt x="7958" y="2131552"/>
                  </a:lnTo>
                  <a:cubicBezTo>
                    <a:pt x="3563" y="2131552"/>
                    <a:pt x="0" y="2127990"/>
                    <a:pt x="0" y="2123595"/>
                  </a:cubicBezTo>
                  <a:lnTo>
                    <a:pt x="0" y="7958"/>
                  </a:lnTo>
                  <a:cubicBezTo>
                    <a:pt x="0" y="3563"/>
                    <a:pt x="3563" y="0"/>
                    <a:pt x="7958" y="0"/>
                  </a:cubicBezTo>
                  <a:close/>
                </a:path>
              </a:pathLst>
            </a:custGeom>
            <a:solidFill>
              <a:srgbClr val="AED0DA"/>
            </a:solidFill>
          </p:spPr>
        </p:sp>
        <p:sp>
          <p:nvSpPr>
            <p:cNvPr name="TextBox 6" id="6"/>
            <p:cNvSpPr txBox="true"/>
            <p:nvPr/>
          </p:nvSpPr>
          <p:spPr>
            <a:xfrm>
              <a:off x="0" y="85725"/>
              <a:ext cx="4885333" cy="2045827"/>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2357462" y="3283077"/>
            <a:ext cx="13701731" cy="5689473"/>
          </a:xfrm>
          <a:prstGeom prst="rect">
            <a:avLst/>
          </a:prstGeom>
        </p:spPr>
        <p:txBody>
          <a:bodyPr anchor="t" rtlCol="false" tIns="0" lIns="0" bIns="0" rIns="0">
            <a:spAutoFit/>
          </a:bodyPr>
          <a:lstStyle/>
          <a:p>
            <a:pPr algn="l">
              <a:lnSpc>
                <a:spcPts val="3456"/>
              </a:lnSpc>
            </a:pPr>
            <a:r>
              <a:rPr lang="en-US" sz="2400">
                <a:solidFill>
                  <a:srgbClr val="12507A"/>
                </a:solidFill>
                <a:latin typeface="Public Sans"/>
                <a:ea typeface="Public Sans"/>
                <a:cs typeface="Public Sans"/>
                <a:sym typeface="Public Sans"/>
              </a:rPr>
              <a:t>Profe, para la parte de la estructuración del código trato de hacerlo antes de programar. Así nos enseñó un profesor en el cuatrimestre pasado, y le vi mucha utilidad; luego facilita mucho la implementación. Aunque puede ocurrir algo más en el momento, esta práctica ayuda bastante. Por eso, trato de hacer un pseudocódigo o un diagrama de flujo.</a:t>
            </a:r>
          </a:p>
          <a:p>
            <a:pPr algn="l">
              <a:lnSpc>
                <a:spcPts val="3456"/>
              </a:lnSpc>
            </a:pPr>
            <a:r>
              <a:rPr lang="en-US" sz="2400">
                <a:solidFill>
                  <a:srgbClr val="12507A"/>
                </a:solidFill>
                <a:latin typeface="Public Sans"/>
                <a:ea typeface="Public Sans"/>
                <a:cs typeface="Public Sans"/>
                <a:sym typeface="Public Sans"/>
              </a:rPr>
              <a:t>En cuanto a la estructura del código, tengo pensado hacerlo prácticamente como se indica en las instrucciones: una clase Producto que sea abstracta, como clase base para los tipos de productos, y luego Libro y Revista, que extienden de la clase Producto para manejar los tipos de productos. También incluiré Describible, que será una interfaz que obligará a la clase Libro a implementar el método describir().</a:t>
            </a:r>
          </a:p>
          <a:p>
            <a:pPr algn="l">
              <a:lnSpc>
                <a:spcPts val="3456"/>
              </a:lnSpc>
            </a:pPr>
            <a:r>
              <a:rPr lang="en-US" sz="2400">
                <a:solidFill>
                  <a:srgbClr val="12507A"/>
                </a:solidFill>
                <a:latin typeface="Public Sans"/>
                <a:ea typeface="Public Sans"/>
                <a:cs typeface="Public Sans"/>
                <a:sym typeface="Public Sans"/>
              </a:rPr>
              <a:t>Además, tengo pensado crear una función específica llamada menu() para manejar la lógica del menú; así será más modular y el main quedará más limpio. Por último, como mencioné, el main contendrá el flujo del programa y será el principal, pero llamará a la función menu().</a:t>
            </a:r>
          </a:p>
          <a:p>
            <a:pPr algn="l">
              <a:lnSpc>
                <a:spcPts val="3456"/>
              </a:lnSpc>
            </a:pPr>
          </a:p>
        </p:txBody>
      </p:sp>
      <p:sp>
        <p:nvSpPr>
          <p:cNvPr name="Freeform 8" id="8"/>
          <p:cNvSpPr/>
          <p:nvPr/>
        </p:nvSpPr>
        <p:spPr>
          <a:xfrm flipH="false" flipV="false" rot="-10800000">
            <a:off x="6664539" y="-774832"/>
            <a:ext cx="2479461" cy="1549663"/>
          </a:xfrm>
          <a:custGeom>
            <a:avLst/>
            <a:gdLst/>
            <a:ahLst/>
            <a:cxnLst/>
            <a:rect r="r" b="b" t="t" l="l"/>
            <a:pathLst>
              <a:path h="1549663" w="2479461">
                <a:moveTo>
                  <a:pt x="0" y="0"/>
                </a:moveTo>
                <a:lnTo>
                  <a:pt x="2479461" y="0"/>
                </a:lnTo>
                <a:lnTo>
                  <a:pt x="2479461" y="1549664"/>
                </a:lnTo>
                <a:lnTo>
                  <a:pt x="0" y="15496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308325" y="8913673"/>
            <a:ext cx="3665787" cy="3299209"/>
          </a:xfrm>
          <a:custGeom>
            <a:avLst/>
            <a:gdLst/>
            <a:ahLst/>
            <a:cxnLst/>
            <a:rect r="r" b="b" t="t" l="l"/>
            <a:pathLst>
              <a:path h="3299209" w="3665787">
                <a:moveTo>
                  <a:pt x="0" y="0"/>
                </a:moveTo>
                <a:lnTo>
                  <a:pt x="3665787" y="0"/>
                </a:lnTo>
                <a:lnTo>
                  <a:pt x="3665787" y="3299209"/>
                </a:lnTo>
                <a:lnTo>
                  <a:pt x="0" y="3299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5400000">
            <a:off x="-229458" y="-1204618"/>
            <a:ext cx="3173540" cy="4114800"/>
          </a:xfrm>
          <a:custGeom>
            <a:avLst/>
            <a:gdLst/>
            <a:ahLst/>
            <a:cxnLst/>
            <a:rect r="r" b="b" t="t" l="l"/>
            <a:pathLst>
              <a:path h="4114800" w="3173540">
                <a:moveTo>
                  <a:pt x="0" y="0"/>
                </a:moveTo>
                <a:lnTo>
                  <a:pt x="3173539" y="0"/>
                </a:lnTo>
                <a:lnTo>
                  <a:pt x="317353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5400000">
            <a:off x="15364308" y="7524468"/>
            <a:ext cx="3173540" cy="4114800"/>
          </a:xfrm>
          <a:custGeom>
            <a:avLst/>
            <a:gdLst/>
            <a:ahLst/>
            <a:cxnLst/>
            <a:rect r="r" b="b" t="t" l="l"/>
            <a:pathLst>
              <a:path h="4114800" w="3173540">
                <a:moveTo>
                  <a:pt x="0" y="0"/>
                </a:moveTo>
                <a:lnTo>
                  <a:pt x="3173540" y="0"/>
                </a:lnTo>
                <a:lnTo>
                  <a:pt x="317354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grpSp>
        <p:nvGrpSpPr>
          <p:cNvPr name="Group 3" id="3"/>
          <p:cNvGrpSpPr/>
          <p:nvPr/>
        </p:nvGrpSpPr>
        <p:grpSpPr>
          <a:xfrm rot="0">
            <a:off x="771525" y="792724"/>
            <a:ext cx="16744950" cy="8701552"/>
            <a:chOff x="0" y="0"/>
            <a:chExt cx="4410193" cy="2291767"/>
          </a:xfrm>
        </p:grpSpPr>
        <p:sp>
          <p:nvSpPr>
            <p:cNvPr name="Freeform 4" id="4"/>
            <p:cNvSpPr/>
            <p:nvPr/>
          </p:nvSpPr>
          <p:spPr>
            <a:xfrm flipH="false" flipV="false" rot="0">
              <a:off x="0" y="0"/>
              <a:ext cx="4410192" cy="2291767"/>
            </a:xfrm>
            <a:custGeom>
              <a:avLst/>
              <a:gdLst/>
              <a:ahLst/>
              <a:cxnLst/>
              <a:rect r="r" b="b" t="t" l="l"/>
              <a:pathLst>
                <a:path h="2291767" w="4410192">
                  <a:moveTo>
                    <a:pt x="23580" y="0"/>
                  </a:moveTo>
                  <a:lnTo>
                    <a:pt x="4386613" y="0"/>
                  </a:lnTo>
                  <a:cubicBezTo>
                    <a:pt x="4392867" y="0"/>
                    <a:pt x="4398864" y="2484"/>
                    <a:pt x="4403286" y="6906"/>
                  </a:cubicBezTo>
                  <a:cubicBezTo>
                    <a:pt x="4407708" y="11328"/>
                    <a:pt x="4410192" y="17326"/>
                    <a:pt x="4410192" y="23580"/>
                  </a:cubicBezTo>
                  <a:lnTo>
                    <a:pt x="4410192" y="2268187"/>
                  </a:lnTo>
                  <a:cubicBezTo>
                    <a:pt x="4410192" y="2281210"/>
                    <a:pt x="4399636" y="2291767"/>
                    <a:pt x="4386613" y="2291767"/>
                  </a:cubicBezTo>
                  <a:lnTo>
                    <a:pt x="23580" y="2291767"/>
                  </a:lnTo>
                  <a:cubicBezTo>
                    <a:pt x="17326" y="2291767"/>
                    <a:pt x="11328" y="2289283"/>
                    <a:pt x="6906" y="2284861"/>
                  </a:cubicBezTo>
                  <a:cubicBezTo>
                    <a:pt x="2484" y="2280439"/>
                    <a:pt x="0" y="2274441"/>
                    <a:pt x="0" y="2268187"/>
                  </a:cubicBezTo>
                  <a:lnTo>
                    <a:pt x="0" y="23580"/>
                  </a:lnTo>
                  <a:cubicBezTo>
                    <a:pt x="0" y="17326"/>
                    <a:pt x="2484" y="11328"/>
                    <a:pt x="6906" y="6906"/>
                  </a:cubicBezTo>
                  <a:cubicBezTo>
                    <a:pt x="11328" y="2484"/>
                    <a:pt x="17326" y="0"/>
                    <a:pt x="23580" y="0"/>
                  </a:cubicBezTo>
                  <a:close/>
                </a:path>
              </a:pathLst>
            </a:custGeom>
            <a:solidFill>
              <a:srgbClr val="D0E6ED"/>
            </a:solidFill>
            <a:ln cap="rnd">
              <a:noFill/>
              <a:prstDash val="solid"/>
              <a:round/>
            </a:ln>
          </p:spPr>
        </p:sp>
        <p:sp>
          <p:nvSpPr>
            <p:cNvPr name="TextBox 5" id="5"/>
            <p:cNvSpPr txBox="true"/>
            <p:nvPr/>
          </p:nvSpPr>
          <p:spPr>
            <a:xfrm>
              <a:off x="0" y="85725"/>
              <a:ext cx="4410193" cy="2206042"/>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2536704" y="1825870"/>
            <a:ext cx="13214593" cy="1245877"/>
          </a:xfrm>
          <a:prstGeom prst="rect">
            <a:avLst/>
          </a:prstGeom>
        </p:spPr>
        <p:txBody>
          <a:bodyPr anchor="t" rtlCol="false" tIns="0" lIns="0" bIns="0" rIns="0">
            <a:spAutoFit/>
          </a:bodyPr>
          <a:lstStyle/>
          <a:p>
            <a:pPr algn="ctr" marL="0" indent="0" lvl="1">
              <a:lnSpc>
                <a:spcPts val="9690"/>
              </a:lnSpc>
              <a:spcBef>
                <a:spcPct val="0"/>
              </a:spcBef>
            </a:pPr>
            <a:r>
              <a:rPr lang="en-US" sz="8500">
                <a:solidFill>
                  <a:srgbClr val="12507A"/>
                </a:solidFill>
                <a:latin typeface="Lazydog"/>
                <a:ea typeface="Lazydog"/>
                <a:cs typeface="Lazydog"/>
                <a:sym typeface="Lazydog"/>
              </a:rPr>
              <a:t>Decisiones de Diseño</a:t>
            </a:r>
          </a:p>
        </p:txBody>
      </p:sp>
      <p:sp>
        <p:nvSpPr>
          <p:cNvPr name="TextBox 7" id="7"/>
          <p:cNvSpPr txBox="true"/>
          <p:nvPr/>
        </p:nvSpPr>
        <p:spPr>
          <a:xfrm rot="0">
            <a:off x="2719050" y="3481725"/>
            <a:ext cx="12849901" cy="5697474"/>
          </a:xfrm>
          <a:prstGeom prst="rect">
            <a:avLst/>
          </a:prstGeom>
        </p:spPr>
        <p:txBody>
          <a:bodyPr anchor="t" rtlCol="false" tIns="0" lIns="0" bIns="0" rIns="0">
            <a:spAutoFit/>
          </a:bodyPr>
          <a:lstStyle/>
          <a:p>
            <a:pPr algn="ctr">
              <a:lnSpc>
                <a:spcPts val="3768"/>
              </a:lnSpc>
            </a:pPr>
            <a:r>
              <a:rPr lang="en-US" sz="2400">
                <a:solidFill>
                  <a:srgbClr val="12507A"/>
                </a:solidFill>
                <a:latin typeface="Public Sans"/>
                <a:ea typeface="Public Sans"/>
                <a:cs typeface="Public Sans"/>
                <a:sym typeface="Public Sans"/>
              </a:rPr>
              <a:t>Profe, en cuanto al diseño, también me voy a basar en las instrucciones. Voy a utilizar el concepto de herencia, que permite reducir la duplicación de código, ya que puedo reutilizar el código base para ambos tipos de productos.</a:t>
            </a:r>
          </a:p>
          <a:p>
            <a:pPr algn="ctr">
              <a:lnSpc>
                <a:spcPts val="3768"/>
              </a:lnSpc>
            </a:pPr>
            <a:r>
              <a:rPr lang="en-US" sz="2400">
                <a:solidFill>
                  <a:srgbClr val="12507A"/>
                </a:solidFill>
                <a:latin typeface="Public Sans"/>
                <a:ea typeface="Public Sans"/>
                <a:cs typeface="Public Sans"/>
                <a:sym typeface="Public Sans"/>
              </a:rPr>
              <a:t>Respecto a las interfaces, crearé la interfaz Describible. Además de haberlo visto en clase, me parece útil en este caso porque no afecta la jerarquía de clases. Según entendí, permitirá la extensión del comportamiento en la clase Libro sin sobrecargar la clase padre Producto con métodos que no son aplicables a todos los tipos de productos, en este caso, las revistas.</a:t>
            </a:r>
          </a:p>
          <a:p>
            <a:pPr algn="ctr">
              <a:lnSpc>
                <a:spcPts val="3768"/>
              </a:lnSpc>
            </a:pPr>
            <a:r>
              <a:rPr lang="en-US" sz="2400">
                <a:solidFill>
                  <a:srgbClr val="12507A"/>
                </a:solidFill>
                <a:latin typeface="Public Sans"/>
                <a:ea typeface="Public Sans"/>
                <a:cs typeface="Public Sans"/>
                <a:sym typeface="Public Sans"/>
              </a:rPr>
              <a:t>También utilizaré métodos y variables estáticas, como en el caso de contarProductos(), para llevar un conteo de todos los productos creados. En cuanto a la lógica del menú, tengo pensado hacer una función separada llamada menu() para el manejo del menú y las distintas interacciones, separándola del main.</a:t>
            </a:r>
          </a:p>
        </p:txBody>
      </p:sp>
      <p:sp>
        <p:nvSpPr>
          <p:cNvPr name="Freeform 8" id="8"/>
          <p:cNvSpPr/>
          <p:nvPr/>
        </p:nvSpPr>
        <p:spPr>
          <a:xfrm flipH="false" flipV="false" rot="-10800000">
            <a:off x="493096" y="-754562"/>
            <a:ext cx="6109506" cy="1966150"/>
          </a:xfrm>
          <a:custGeom>
            <a:avLst/>
            <a:gdLst/>
            <a:ahLst/>
            <a:cxnLst/>
            <a:rect r="r" b="b" t="t" l="l"/>
            <a:pathLst>
              <a:path h="1966150" w="6109506">
                <a:moveTo>
                  <a:pt x="0" y="0"/>
                </a:moveTo>
                <a:lnTo>
                  <a:pt x="6109505" y="0"/>
                </a:lnTo>
                <a:lnTo>
                  <a:pt x="6109505" y="1966150"/>
                </a:lnTo>
                <a:lnTo>
                  <a:pt x="0" y="1966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4746851" y="9116938"/>
            <a:ext cx="4026521" cy="2868897"/>
          </a:xfrm>
          <a:custGeom>
            <a:avLst/>
            <a:gdLst/>
            <a:ahLst/>
            <a:cxnLst/>
            <a:rect r="r" b="b" t="t" l="l"/>
            <a:pathLst>
              <a:path h="2868897" w="4026521">
                <a:moveTo>
                  <a:pt x="0" y="0"/>
                </a:moveTo>
                <a:lnTo>
                  <a:pt x="4026522" y="0"/>
                </a:lnTo>
                <a:lnTo>
                  <a:pt x="4026522" y="2868897"/>
                </a:lnTo>
                <a:lnTo>
                  <a:pt x="0" y="2868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028700" y="7339924"/>
            <a:ext cx="897957" cy="1287393"/>
          </a:xfrm>
          <a:custGeom>
            <a:avLst/>
            <a:gdLst/>
            <a:ahLst/>
            <a:cxnLst/>
            <a:rect r="r" b="b" t="t" l="l"/>
            <a:pathLst>
              <a:path h="1287393" w="897957">
                <a:moveTo>
                  <a:pt x="0" y="0"/>
                </a:moveTo>
                <a:lnTo>
                  <a:pt x="897957" y="0"/>
                </a:lnTo>
                <a:lnTo>
                  <a:pt x="897957" y="1287393"/>
                </a:lnTo>
                <a:lnTo>
                  <a:pt x="0" y="12873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0">
            <a:off x="286027" y="9078995"/>
            <a:ext cx="3261822" cy="2564607"/>
          </a:xfrm>
          <a:custGeom>
            <a:avLst/>
            <a:gdLst/>
            <a:ahLst/>
            <a:cxnLst/>
            <a:rect r="r" b="b" t="t" l="l"/>
            <a:pathLst>
              <a:path h="2564607" w="3261822">
                <a:moveTo>
                  <a:pt x="0" y="0"/>
                </a:moveTo>
                <a:lnTo>
                  <a:pt x="3261821" y="0"/>
                </a:lnTo>
                <a:lnTo>
                  <a:pt x="3261821" y="2564608"/>
                </a:lnTo>
                <a:lnTo>
                  <a:pt x="0" y="2564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2" id="12"/>
          <p:cNvSpPr/>
          <p:nvPr/>
        </p:nvSpPr>
        <p:spPr>
          <a:xfrm flipH="false" flipV="false" rot="0">
            <a:off x="14746851" y="-605637"/>
            <a:ext cx="2345750" cy="2796721"/>
          </a:xfrm>
          <a:custGeom>
            <a:avLst/>
            <a:gdLst/>
            <a:ahLst/>
            <a:cxnLst/>
            <a:rect r="r" b="b" t="t" l="l"/>
            <a:pathLst>
              <a:path h="2796721" w="2345750">
                <a:moveTo>
                  <a:pt x="0" y="0"/>
                </a:moveTo>
                <a:lnTo>
                  <a:pt x="2345750" y="0"/>
                </a:lnTo>
                <a:lnTo>
                  <a:pt x="2345750" y="2796721"/>
                </a:lnTo>
                <a:lnTo>
                  <a:pt x="0" y="27967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grpSp>
        <p:nvGrpSpPr>
          <p:cNvPr name="Group 3" id="3"/>
          <p:cNvGrpSpPr/>
          <p:nvPr/>
        </p:nvGrpSpPr>
        <p:grpSpPr>
          <a:xfrm rot="0">
            <a:off x="771525" y="792724"/>
            <a:ext cx="16744950" cy="8701552"/>
            <a:chOff x="0" y="0"/>
            <a:chExt cx="4410193" cy="2291767"/>
          </a:xfrm>
        </p:grpSpPr>
        <p:sp>
          <p:nvSpPr>
            <p:cNvPr name="Freeform 4" id="4"/>
            <p:cNvSpPr/>
            <p:nvPr/>
          </p:nvSpPr>
          <p:spPr>
            <a:xfrm flipH="false" flipV="false" rot="0">
              <a:off x="0" y="0"/>
              <a:ext cx="4410192" cy="2291767"/>
            </a:xfrm>
            <a:custGeom>
              <a:avLst/>
              <a:gdLst/>
              <a:ahLst/>
              <a:cxnLst/>
              <a:rect r="r" b="b" t="t" l="l"/>
              <a:pathLst>
                <a:path h="2291767" w="4410192">
                  <a:moveTo>
                    <a:pt x="23580" y="0"/>
                  </a:moveTo>
                  <a:lnTo>
                    <a:pt x="4386613" y="0"/>
                  </a:lnTo>
                  <a:cubicBezTo>
                    <a:pt x="4392867" y="0"/>
                    <a:pt x="4398864" y="2484"/>
                    <a:pt x="4403286" y="6906"/>
                  </a:cubicBezTo>
                  <a:cubicBezTo>
                    <a:pt x="4407708" y="11328"/>
                    <a:pt x="4410192" y="17326"/>
                    <a:pt x="4410192" y="23580"/>
                  </a:cubicBezTo>
                  <a:lnTo>
                    <a:pt x="4410192" y="2268187"/>
                  </a:lnTo>
                  <a:cubicBezTo>
                    <a:pt x="4410192" y="2281210"/>
                    <a:pt x="4399636" y="2291767"/>
                    <a:pt x="4386613" y="2291767"/>
                  </a:cubicBezTo>
                  <a:lnTo>
                    <a:pt x="23580" y="2291767"/>
                  </a:lnTo>
                  <a:cubicBezTo>
                    <a:pt x="17326" y="2291767"/>
                    <a:pt x="11328" y="2289283"/>
                    <a:pt x="6906" y="2284861"/>
                  </a:cubicBezTo>
                  <a:cubicBezTo>
                    <a:pt x="2484" y="2280439"/>
                    <a:pt x="0" y="2274441"/>
                    <a:pt x="0" y="2268187"/>
                  </a:cubicBezTo>
                  <a:lnTo>
                    <a:pt x="0" y="23580"/>
                  </a:lnTo>
                  <a:cubicBezTo>
                    <a:pt x="0" y="17326"/>
                    <a:pt x="2484" y="11328"/>
                    <a:pt x="6906" y="6906"/>
                  </a:cubicBezTo>
                  <a:cubicBezTo>
                    <a:pt x="11328" y="2484"/>
                    <a:pt x="17326" y="0"/>
                    <a:pt x="23580" y="0"/>
                  </a:cubicBezTo>
                  <a:close/>
                </a:path>
              </a:pathLst>
            </a:custGeom>
            <a:solidFill>
              <a:srgbClr val="12507A"/>
            </a:solidFill>
            <a:ln w="28575" cap="rnd">
              <a:solidFill>
                <a:srgbClr val="D5E6EB"/>
              </a:solidFill>
              <a:prstDash val="solid"/>
              <a:round/>
            </a:ln>
          </p:spPr>
        </p:sp>
        <p:sp>
          <p:nvSpPr>
            <p:cNvPr name="TextBox 5" id="5"/>
            <p:cNvSpPr txBox="true"/>
            <p:nvPr/>
          </p:nvSpPr>
          <p:spPr>
            <a:xfrm>
              <a:off x="0" y="85725"/>
              <a:ext cx="4410193" cy="2206042"/>
            </a:xfrm>
            <a:prstGeom prst="rect">
              <a:avLst/>
            </a:prstGeom>
          </p:spPr>
          <p:txBody>
            <a:bodyPr anchor="ctr" rtlCol="false" tIns="50800" lIns="50800" bIns="50800" rIns="50800"/>
            <a:lstStyle/>
            <a:p>
              <a:pPr algn="ctr">
                <a:lnSpc>
                  <a:spcPts val="1925"/>
                </a:lnSpc>
              </a:pPr>
            </a:p>
          </p:txBody>
        </p:sp>
      </p:grpSp>
      <p:sp>
        <p:nvSpPr>
          <p:cNvPr name="TextBox 6" id="6"/>
          <p:cNvSpPr txBox="true"/>
          <p:nvPr/>
        </p:nvSpPr>
        <p:spPr>
          <a:xfrm rot="0">
            <a:off x="1152140" y="2107227"/>
            <a:ext cx="1549033" cy="525545"/>
          </a:xfrm>
          <a:prstGeom prst="rect">
            <a:avLst/>
          </a:prstGeom>
        </p:spPr>
        <p:txBody>
          <a:bodyPr anchor="t" rtlCol="false" tIns="0" lIns="0" bIns="0" rIns="0">
            <a:spAutoFit/>
          </a:bodyPr>
          <a:lstStyle/>
          <a:p>
            <a:pPr algn="ctr" marL="0" indent="0" lvl="1">
              <a:lnSpc>
                <a:spcPts val="4008"/>
              </a:lnSpc>
              <a:spcBef>
                <a:spcPct val="0"/>
              </a:spcBef>
            </a:pPr>
            <a:r>
              <a:rPr lang="en-US" sz="3516">
                <a:solidFill>
                  <a:srgbClr val="D5E6EB"/>
                </a:solidFill>
                <a:latin typeface="Lazydog"/>
                <a:ea typeface="Lazydog"/>
                <a:cs typeface="Lazydog"/>
                <a:sym typeface="Lazydog"/>
              </a:rPr>
              <a:t>100%</a:t>
            </a:r>
          </a:p>
        </p:txBody>
      </p:sp>
      <p:sp>
        <p:nvSpPr>
          <p:cNvPr name="TextBox 7" id="7"/>
          <p:cNvSpPr txBox="true"/>
          <p:nvPr/>
        </p:nvSpPr>
        <p:spPr>
          <a:xfrm rot="0">
            <a:off x="3402251" y="2124409"/>
            <a:ext cx="11483498" cy="1091818"/>
          </a:xfrm>
          <a:prstGeom prst="rect">
            <a:avLst/>
          </a:prstGeom>
        </p:spPr>
        <p:txBody>
          <a:bodyPr anchor="t" rtlCol="false" tIns="0" lIns="0" bIns="0" rIns="0">
            <a:spAutoFit/>
          </a:bodyPr>
          <a:lstStyle/>
          <a:p>
            <a:pPr algn="ctr">
              <a:lnSpc>
                <a:spcPts val="2983"/>
              </a:lnSpc>
            </a:pPr>
            <a:r>
              <a:rPr lang="en-US" sz="1900" b="true">
                <a:solidFill>
                  <a:srgbClr val="D5E6EB"/>
                </a:solidFill>
                <a:latin typeface="Public Sans Bold"/>
                <a:ea typeface="Public Sans Bold"/>
                <a:cs typeface="Public Sans Bold"/>
                <a:sym typeface="Public Sans Bold"/>
              </a:rPr>
              <a:t>Prolema #1</a:t>
            </a:r>
          </a:p>
          <a:p>
            <a:pPr algn="ctr">
              <a:lnSpc>
                <a:spcPts val="2983"/>
              </a:lnSpc>
            </a:pPr>
            <a:r>
              <a:rPr lang="en-US" sz="1900">
                <a:solidFill>
                  <a:srgbClr val="D5E6EB"/>
                </a:solidFill>
                <a:latin typeface="Public Sans"/>
                <a:ea typeface="Public Sans"/>
                <a:cs typeface="Public Sans"/>
                <a:sym typeface="Public Sans"/>
              </a:rPr>
              <a:t>En la clase Libro y Revista a la hora de sobre escribir los metodos me marcaba error de acceso privado.</a:t>
            </a:r>
          </a:p>
          <a:p>
            <a:pPr algn="ctr">
              <a:lnSpc>
                <a:spcPts val="2983"/>
              </a:lnSpc>
            </a:pPr>
            <a:r>
              <a:rPr lang="en-US" sz="1900">
                <a:solidFill>
                  <a:srgbClr val="D5E6EB"/>
                </a:solidFill>
                <a:latin typeface="Public Sans"/>
                <a:ea typeface="Public Sans"/>
                <a:cs typeface="Public Sans"/>
                <a:sym typeface="Public Sans"/>
              </a:rPr>
              <a:t>Lo solucione fue poniendo los atributos de la clase Producto en protected en lugar de privado.</a:t>
            </a:r>
          </a:p>
        </p:txBody>
      </p:sp>
      <p:sp>
        <p:nvSpPr>
          <p:cNvPr name="Freeform 8" id="8"/>
          <p:cNvSpPr/>
          <p:nvPr/>
        </p:nvSpPr>
        <p:spPr>
          <a:xfrm flipH="false" flipV="false" rot="-10800000">
            <a:off x="493096" y="-754562"/>
            <a:ext cx="6109506" cy="1966150"/>
          </a:xfrm>
          <a:custGeom>
            <a:avLst/>
            <a:gdLst/>
            <a:ahLst/>
            <a:cxnLst/>
            <a:rect r="r" b="b" t="t" l="l"/>
            <a:pathLst>
              <a:path h="1966150" w="6109506">
                <a:moveTo>
                  <a:pt x="0" y="0"/>
                </a:moveTo>
                <a:lnTo>
                  <a:pt x="6109505" y="0"/>
                </a:lnTo>
                <a:lnTo>
                  <a:pt x="6109505" y="1966150"/>
                </a:lnTo>
                <a:lnTo>
                  <a:pt x="0" y="1966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9" id="9"/>
          <p:cNvSpPr/>
          <p:nvPr/>
        </p:nvSpPr>
        <p:spPr>
          <a:xfrm flipH="false" flipV="false" rot="0">
            <a:off x="14746851" y="9116938"/>
            <a:ext cx="4026521" cy="2868897"/>
          </a:xfrm>
          <a:custGeom>
            <a:avLst/>
            <a:gdLst/>
            <a:ahLst/>
            <a:cxnLst/>
            <a:rect r="r" b="b" t="t" l="l"/>
            <a:pathLst>
              <a:path h="2868897" w="4026521">
                <a:moveTo>
                  <a:pt x="0" y="0"/>
                </a:moveTo>
                <a:lnTo>
                  <a:pt x="4026522" y="0"/>
                </a:lnTo>
                <a:lnTo>
                  <a:pt x="4026522" y="2868897"/>
                </a:lnTo>
                <a:lnTo>
                  <a:pt x="0" y="2868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6810322" y="6912399"/>
            <a:ext cx="897957" cy="1287393"/>
          </a:xfrm>
          <a:custGeom>
            <a:avLst/>
            <a:gdLst/>
            <a:ahLst/>
            <a:cxnLst/>
            <a:rect r="r" b="b" t="t" l="l"/>
            <a:pathLst>
              <a:path h="1287393" w="897957">
                <a:moveTo>
                  <a:pt x="0" y="0"/>
                </a:moveTo>
                <a:lnTo>
                  <a:pt x="897956" y="0"/>
                </a:lnTo>
                <a:lnTo>
                  <a:pt x="897956" y="1287393"/>
                </a:lnTo>
                <a:lnTo>
                  <a:pt x="0" y="12873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0">
            <a:off x="286027" y="9078995"/>
            <a:ext cx="3261822" cy="2564607"/>
          </a:xfrm>
          <a:custGeom>
            <a:avLst/>
            <a:gdLst/>
            <a:ahLst/>
            <a:cxnLst/>
            <a:rect r="r" b="b" t="t" l="l"/>
            <a:pathLst>
              <a:path h="2564607" w="3261822">
                <a:moveTo>
                  <a:pt x="0" y="0"/>
                </a:moveTo>
                <a:lnTo>
                  <a:pt x="3261821" y="0"/>
                </a:lnTo>
                <a:lnTo>
                  <a:pt x="3261821" y="2564608"/>
                </a:lnTo>
                <a:lnTo>
                  <a:pt x="0" y="2564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2" id="12"/>
          <p:cNvSpPr/>
          <p:nvPr/>
        </p:nvSpPr>
        <p:spPr>
          <a:xfrm flipH="false" flipV="false" rot="0">
            <a:off x="14746851" y="-605637"/>
            <a:ext cx="2345750" cy="2796721"/>
          </a:xfrm>
          <a:custGeom>
            <a:avLst/>
            <a:gdLst/>
            <a:ahLst/>
            <a:cxnLst/>
            <a:rect r="r" b="b" t="t" l="l"/>
            <a:pathLst>
              <a:path h="2796721" w="2345750">
                <a:moveTo>
                  <a:pt x="0" y="0"/>
                </a:moveTo>
                <a:lnTo>
                  <a:pt x="2345750" y="0"/>
                </a:lnTo>
                <a:lnTo>
                  <a:pt x="2345750" y="2796721"/>
                </a:lnTo>
                <a:lnTo>
                  <a:pt x="0" y="27967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13" id="13"/>
          <p:cNvSpPr txBox="true"/>
          <p:nvPr/>
        </p:nvSpPr>
        <p:spPr>
          <a:xfrm rot="0">
            <a:off x="5018704" y="1057275"/>
            <a:ext cx="8250591" cy="1064523"/>
          </a:xfrm>
          <a:prstGeom prst="rect">
            <a:avLst/>
          </a:prstGeom>
        </p:spPr>
        <p:txBody>
          <a:bodyPr anchor="t" rtlCol="false" tIns="0" lIns="0" bIns="0" rIns="0">
            <a:spAutoFit/>
          </a:bodyPr>
          <a:lstStyle/>
          <a:p>
            <a:pPr algn="ctr" marL="0" indent="0" lvl="1">
              <a:lnSpc>
                <a:spcPts val="8209"/>
              </a:lnSpc>
              <a:spcBef>
                <a:spcPct val="0"/>
              </a:spcBef>
            </a:pPr>
            <a:r>
              <a:rPr lang="en-US" sz="7201">
                <a:solidFill>
                  <a:srgbClr val="D5E6EB"/>
                </a:solidFill>
                <a:latin typeface="Lazydog"/>
                <a:ea typeface="Lazydog"/>
                <a:cs typeface="Lazydog"/>
                <a:sym typeface="Lazydog"/>
              </a:rPr>
              <a:t>Desafios</a:t>
            </a:r>
          </a:p>
        </p:txBody>
      </p:sp>
      <p:sp>
        <p:nvSpPr>
          <p:cNvPr name="Freeform 14" id="14"/>
          <p:cNvSpPr/>
          <p:nvPr/>
        </p:nvSpPr>
        <p:spPr>
          <a:xfrm flipH="false" flipV="false" rot="-1739179">
            <a:off x="625114" y="1729955"/>
            <a:ext cx="835130" cy="760728"/>
          </a:xfrm>
          <a:custGeom>
            <a:avLst/>
            <a:gdLst/>
            <a:ahLst/>
            <a:cxnLst/>
            <a:rect r="r" b="b" t="t" l="l"/>
            <a:pathLst>
              <a:path h="760728" w="835130">
                <a:moveTo>
                  <a:pt x="0" y="0"/>
                </a:moveTo>
                <a:lnTo>
                  <a:pt x="835130" y="0"/>
                </a:lnTo>
                <a:lnTo>
                  <a:pt x="835130" y="760728"/>
                </a:lnTo>
                <a:lnTo>
                  <a:pt x="0" y="7607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9024564">
            <a:off x="2547205" y="2260794"/>
            <a:ext cx="869836" cy="792342"/>
          </a:xfrm>
          <a:custGeom>
            <a:avLst/>
            <a:gdLst/>
            <a:ahLst/>
            <a:cxnLst/>
            <a:rect r="r" b="b" t="t" l="l"/>
            <a:pathLst>
              <a:path h="792342" w="869836">
                <a:moveTo>
                  <a:pt x="0" y="0"/>
                </a:moveTo>
                <a:lnTo>
                  <a:pt x="869836" y="0"/>
                </a:lnTo>
                <a:lnTo>
                  <a:pt x="869836" y="792341"/>
                </a:lnTo>
                <a:lnTo>
                  <a:pt x="0" y="79234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3402251" y="3479611"/>
            <a:ext cx="11483498" cy="1463293"/>
          </a:xfrm>
          <a:prstGeom prst="rect">
            <a:avLst/>
          </a:prstGeom>
        </p:spPr>
        <p:txBody>
          <a:bodyPr anchor="t" rtlCol="false" tIns="0" lIns="0" bIns="0" rIns="0">
            <a:spAutoFit/>
          </a:bodyPr>
          <a:lstStyle/>
          <a:p>
            <a:pPr algn="ctr">
              <a:lnSpc>
                <a:spcPts val="2983"/>
              </a:lnSpc>
            </a:pPr>
            <a:r>
              <a:rPr lang="en-US" sz="1900" b="true">
                <a:solidFill>
                  <a:srgbClr val="D5E6EB"/>
                </a:solidFill>
                <a:latin typeface="Public Sans Bold"/>
                <a:ea typeface="Public Sans Bold"/>
                <a:cs typeface="Public Sans Bold"/>
                <a:sym typeface="Public Sans Bold"/>
              </a:rPr>
              <a:t>Prolema #2</a:t>
            </a:r>
          </a:p>
          <a:p>
            <a:pPr algn="ctr">
              <a:lnSpc>
                <a:spcPts val="2983"/>
              </a:lnSpc>
            </a:pPr>
            <a:r>
              <a:rPr lang="en-US" sz="1900">
                <a:solidFill>
                  <a:srgbClr val="D5E6EB"/>
                </a:solidFill>
                <a:latin typeface="Public Sans"/>
                <a:ea typeface="Public Sans"/>
                <a:cs typeface="Public Sans"/>
                <a:sym typeface="Public Sans"/>
              </a:rPr>
              <a:t>No sabia como extender e implementar de una clase y de una interfaz</a:t>
            </a:r>
          </a:p>
          <a:p>
            <a:pPr algn="ctr">
              <a:lnSpc>
                <a:spcPts val="2983"/>
              </a:lnSpc>
            </a:pPr>
            <a:r>
              <a:rPr lang="en-US" sz="1900">
                <a:solidFill>
                  <a:srgbClr val="D5E6EB"/>
                </a:solidFill>
                <a:latin typeface="Public Sans"/>
                <a:ea typeface="Public Sans"/>
                <a:cs typeface="Public Sans"/>
                <a:sym typeface="Public Sans"/>
              </a:rPr>
              <a:t>La solucion la vi en una pildora informativa, donde salia el orden correcto para implementar ambos a la vez.</a:t>
            </a:r>
          </a:p>
        </p:txBody>
      </p:sp>
      <p:sp>
        <p:nvSpPr>
          <p:cNvPr name="Freeform 17" id="17"/>
          <p:cNvSpPr/>
          <p:nvPr/>
        </p:nvSpPr>
        <p:spPr>
          <a:xfrm flipH="false" flipV="false" rot="9024564">
            <a:off x="2539107" y="3848425"/>
            <a:ext cx="869836" cy="792342"/>
          </a:xfrm>
          <a:custGeom>
            <a:avLst/>
            <a:gdLst/>
            <a:ahLst/>
            <a:cxnLst/>
            <a:rect r="r" b="b" t="t" l="l"/>
            <a:pathLst>
              <a:path h="792342" w="869836">
                <a:moveTo>
                  <a:pt x="0" y="0"/>
                </a:moveTo>
                <a:lnTo>
                  <a:pt x="869836" y="0"/>
                </a:lnTo>
                <a:lnTo>
                  <a:pt x="869836" y="792341"/>
                </a:lnTo>
                <a:lnTo>
                  <a:pt x="0" y="79234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1152140" y="3719050"/>
            <a:ext cx="1549033" cy="525545"/>
          </a:xfrm>
          <a:prstGeom prst="rect">
            <a:avLst/>
          </a:prstGeom>
        </p:spPr>
        <p:txBody>
          <a:bodyPr anchor="t" rtlCol="false" tIns="0" lIns="0" bIns="0" rIns="0">
            <a:spAutoFit/>
          </a:bodyPr>
          <a:lstStyle/>
          <a:p>
            <a:pPr algn="ctr" marL="0" indent="0" lvl="1">
              <a:lnSpc>
                <a:spcPts val="4008"/>
              </a:lnSpc>
              <a:spcBef>
                <a:spcPct val="0"/>
              </a:spcBef>
            </a:pPr>
            <a:r>
              <a:rPr lang="en-US" sz="3516">
                <a:solidFill>
                  <a:srgbClr val="D5E6EB"/>
                </a:solidFill>
                <a:latin typeface="Lazydog"/>
                <a:ea typeface="Lazydog"/>
                <a:cs typeface="Lazydog"/>
                <a:sym typeface="Lazydog"/>
              </a:rPr>
              <a:t>100%</a:t>
            </a:r>
          </a:p>
        </p:txBody>
      </p:sp>
      <p:sp>
        <p:nvSpPr>
          <p:cNvPr name="Freeform 19" id="19"/>
          <p:cNvSpPr/>
          <p:nvPr/>
        </p:nvSpPr>
        <p:spPr>
          <a:xfrm flipH="false" flipV="false" rot="-1739179">
            <a:off x="611135" y="3370934"/>
            <a:ext cx="835130" cy="760728"/>
          </a:xfrm>
          <a:custGeom>
            <a:avLst/>
            <a:gdLst/>
            <a:ahLst/>
            <a:cxnLst/>
            <a:rect r="r" b="b" t="t" l="l"/>
            <a:pathLst>
              <a:path h="760728" w="835130">
                <a:moveTo>
                  <a:pt x="0" y="0"/>
                </a:moveTo>
                <a:lnTo>
                  <a:pt x="835130" y="0"/>
                </a:lnTo>
                <a:lnTo>
                  <a:pt x="835130" y="760728"/>
                </a:lnTo>
                <a:lnTo>
                  <a:pt x="0" y="7607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3402251" y="5075419"/>
            <a:ext cx="11483498" cy="2206243"/>
          </a:xfrm>
          <a:prstGeom prst="rect">
            <a:avLst/>
          </a:prstGeom>
        </p:spPr>
        <p:txBody>
          <a:bodyPr anchor="t" rtlCol="false" tIns="0" lIns="0" bIns="0" rIns="0">
            <a:spAutoFit/>
          </a:bodyPr>
          <a:lstStyle/>
          <a:p>
            <a:pPr algn="ctr">
              <a:lnSpc>
                <a:spcPts val="2983"/>
              </a:lnSpc>
            </a:pPr>
            <a:r>
              <a:rPr lang="en-US" sz="1900" b="true">
                <a:solidFill>
                  <a:srgbClr val="D5E6EB"/>
                </a:solidFill>
                <a:latin typeface="Public Sans Bold"/>
                <a:ea typeface="Public Sans Bold"/>
                <a:cs typeface="Public Sans Bold"/>
                <a:sym typeface="Public Sans Bold"/>
              </a:rPr>
              <a:t>Prolema #3</a:t>
            </a:r>
          </a:p>
          <a:p>
            <a:pPr algn="ctr">
              <a:lnSpc>
                <a:spcPts val="2983"/>
              </a:lnSpc>
            </a:pPr>
            <a:r>
              <a:rPr lang="en-US" sz="1900">
                <a:solidFill>
                  <a:srgbClr val="D5E6EB"/>
                </a:solidFill>
                <a:latin typeface="Public Sans"/>
                <a:ea typeface="Public Sans"/>
                <a:cs typeface="Public Sans"/>
                <a:sym typeface="Public Sans"/>
              </a:rPr>
              <a:t>Este problema lo tuve directamente en el pseudocodigo, se me olvido agregar la validacion de los precios negativos.</a:t>
            </a:r>
          </a:p>
          <a:p>
            <a:pPr algn="ctr">
              <a:lnSpc>
                <a:spcPts val="2983"/>
              </a:lnSpc>
            </a:pPr>
            <a:r>
              <a:rPr lang="en-US" sz="1900">
                <a:solidFill>
                  <a:srgbClr val="D5E6EB"/>
                </a:solidFill>
                <a:latin typeface="Public Sans"/>
                <a:ea typeface="Public Sans"/>
                <a:cs typeface="Public Sans"/>
                <a:sym typeface="Public Sans"/>
              </a:rPr>
              <a:t>Lo soluciones primero fue pensando y modificando el pseudocodigo, agregue un mientras, para en el codigo a la hora de validar el precio no solo validara sino dejara seguir ingresando el precio despues de validar si es negativo.</a:t>
            </a:r>
          </a:p>
        </p:txBody>
      </p:sp>
      <p:sp>
        <p:nvSpPr>
          <p:cNvPr name="TextBox 21" id="21"/>
          <p:cNvSpPr txBox="true"/>
          <p:nvPr/>
        </p:nvSpPr>
        <p:spPr>
          <a:xfrm rot="0">
            <a:off x="1152140" y="5953868"/>
            <a:ext cx="1549033" cy="525545"/>
          </a:xfrm>
          <a:prstGeom prst="rect">
            <a:avLst/>
          </a:prstGeom>
        </p:spPr>
        <p:txBody>
          <a:bodyPr anchor="t" rtlCol="false" tIns="0" lIns="0" bIns="0" rIns="0">
            <a:spAutoFit/>
          </a:bodyPr>
          <a:lstStyle/>
          <a:p>
            <a:pPr algn="ctr" marL="0" indent="0" lvl="1">
              <a:lnSpc>
                <a:spcPts val="4008"/>
              </a:lnSpc>
              <a:spcBef>
                <a:spcPct val="0"/>
              </a:spcBef>
            </a:pPr>
            <a:r>
              <a:rPr lang="en-US" sz="3516">
                <a:solidFill>
                  <a:srgbClr val="D5E6EB"/>
                </a:solidFill>
                <a:latin typeface="Lazydog"/>
                <a:ea typeface="Lazydog"/>
                <a:cs typeface="Lazydog"/>
                <a:sym typeface="Lazydog"/>
              </a:rPr>
              <a:t>100%</a:t>
            </a:r>
          </a:p>
        </p:txBody>
      </p:sp>
      <p:sp>
        <p:nvSpPr>
          <p:cNvPr name="Freeform 22" id="22"/>
          <p:cNvSpPr/>
          <p:nvPr/>
        </p:nvSpPr>
        <p:spPr>
          <a:xfrm flipH="false" flipV="false" rot="9024564">
            <a:off x="2539107" y="5991821"/>
            <a:ext cx="869836" cy="792342"/>
          </a:xfrm>
          <a:custGeom>
            <a:avLst/>
            <a:gdLst/>
            <a:ahLst/>
            <a:cxnLst/>
            <a:rect r="r" b="b" t="t" l="l"/>
            <a:pathLst>
              <a:path h="792342" w="869836">
                <a:moveTo>
                  <a:pt x="0" y="0"/>
                </a:moveTo>
                <a:lnTo>
                  <a:pt x="869836" y="0"/>
                </a:lnTo>
                <a:lnTo>
                  <a:pt x="869836" y="792342"/>
                </a:lnTo>
                <a:lnTo>
                  <a:pt x="0" y="7923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1739179">
            <a:off x="611135" y="5564336"/>
            <a:ext cx="835130" cy="760728"/>
          </a:xfrm>
          <a:custGeom>
            <a:avLst/>
            <a:gdLst/>
            <a:ahLst/>
            <a:cxnLst/>
            <a:rect r="r" b="b" t="t" l="l"/>
            <a:pathLst>
              <a:path h="760728" w="835130">
                <a:moveTo>
                  <a:pt x="0" y="0"/>
                </a:moveTo>
                <a:lnTo>
                  <a:pt x="835130" y="0"/>
                </a:lnTo>
                <a:lnTo>
                  <a:pt x="835130" y="760728"/>
                </a:lnTo>
                <a:lnTo>
                  <a:pt x="0" y="7607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4" id="24"/>
          <p:cNvSpPr txBox="true"/>
          <p:nvPr/>
        </p:nvSpPr>
        <p:spPr>
          <a:xfrm rot="0">
            <a:off x="3402251" y="7423532"/>
            <a:ext cx="11483498" cy="1834768"/>
          </a:xfrm>
          <a:prstGeom prst="rect">
            <a:avLst/>
          </a:prstGeom>
        </p:spPr>
        <p:txBody>
          <a:bodyPr anchor="t" rtlCol="false" tIns="0" lIns="0" bIns="0" rIns="0">
            <a:spAutoFit/>
          </a:bodyPr>
          <a:lstStyle/>
          <a:p>
            <a:pPr algn="ctr">
              <a:lnSpc>
                <a:spcPts val="2983"/>
              </a:lnSpc>
            </a:pPr>
            <a:r>
              <a:rPr lang="en-US" sz="1900" b="true">
                <a:solidFill>
                  <a:srgbClr val="D5E6EB"/>
                </a:solidFill>
                <a:latin typeface="Public Sans Bold"/>
                <a:ea typeface="Public Sans Bold"/>
                <a:cs typeface="Public Sans Bold"/>
                <a:sym typeface="Public Sans Bold"/>
              </a:rPr>
              <a:t>Prolema #4</a:t>
            </a:r>
          </a:p>
          <a:p>
            <a:pPr algn="ctr">
              <a:lnSpc>
                <a:spcPts val="2983"/>
              </a:lnSpc>
            </a:pPr>
            <a:r>
              <a:rPr lang="en-US" sz="1900">
                <a:solidFill>
                  <a:srgbClr val="D5E6EB"/>
                </a:solidFill>
                <a:latin typeface="Public Sans"/>
                <a:ea typeface="Public Sans"/>
                <a:cs typeface="Public Sans"/>
                <a:sym typeface="Public Sans"/>
              </a:rPr>
              <a:t>No fue tanto un problema, pero plantee el menu con distintas opciones y a la hora de salir, era con el numero 3 y no la palabra ‘salir’.</a:t>
            </a:r>
          </a:p>
          <a:p>
            <a:pPr algn="ctr">
              <a:lnSpc>
                <a:spcPts val="2983"/>
              </a:lnSpc>
            </a:pPr>
            <a:r>
              <a:rPr lang="en-US" sz="1900">
                <a:solidFill>
                  <a:srgbClr val="D5E6EB"/>
                </a:solidFill>
                <a:latin typeface="Public Sans"/>
                <a:ea typeface="Public Sans"/>
                <a:cs typeface="Public Sans"/>
                <a:sym typeface="Public Sans"/>
              </a:rPr>
              <a:t>La solucion fue modificar la variable opcion a string, modificar el switch y el while me ayude con la validacion que enseno el profe en clase, solo que al tener un do while yo lo tuve que adaptar</a:t>
            </a:r>
          </a:p>
        </p:txBody>
      </p:sp>
      <p:sp>
        <p:nvSpPr>
          <p:cNvPr name="TextBox 25" id="25"/>
          <p:cNvSpPr txBox="true"/>
          <p:nvPr/>
        </p:nvSpPr>
        <p:spPr>
          <a:xfrm rot="0">
            <a:off x="1152140" y="8099780"/>
            <a:ext cx="1549033" cy="525545"/>
          </a:xfrm>
          <a:prstGeom prst="rect">
            <a:avLst/>
          </a:prstGeom>
        </p:spPr>
        <p:txBody>
          <a:bodyPr anchor="t" rtlCol="false" tIns="0" lIns="0" bIns="0" rIns="0">
            <a:spAutoFit/>
          </a:bodyPr>
          <a:lstStyle/>
          <a:p>
            <a:pPr algn="ctr" marL="0" indent="0" lvl="1">
              <a:lnSpc>
                <a:spcPts val="4008"/>
              </a:lnSpc>
              <a:spcBef>
                <a:spcPct val="0"/>
              </a:spcBef>
            </a:pPr>
            <a:r>
              <a:rPr lang="en-US" sz="3516">
                <a:solidFill>
                  <a:srgbClr val="D5E6EB"/>
                </a:solidFill>
                <a:latin typeface="Lazydog"/>
                <a:ea typeface="Lazydog"/>
                <a:cs typeface="Lazydog"/>
                <a:sym typeface="Lazydog"/>
              </a:rPr>
              <a:t>100%</a:t>
            </a:r>
          </a:p>
        </p:txBody>
      </p:sp>
      <p:sp>
        <p:nvSpPr>
          <p:cNvPr name="Freeform 26" id="26"/>
          <p:cNvSpPr/>
          <p:nvPr/>
        </p:nvSpPr>
        <p:spPr>
          <a:xfrm flipH="false" flipV="false" rot="9024564">
            <a:off x="2547205" y="8123562"/>
            <a:ext cx="869836" cy="792342"/>
          </a:xfrm>
          <a:custGeom>
            <a:avLst/>
            <a:gdLst/>
            <a:ahLst/>
            <a:cxnLst/>
            <a:rect r="r" b="b" t="t" l="l"/>
            <a:pathLst>
              <a:path h="792342" w="869836">
                <a:moveTo>
                  <a:pt x="0" y="0"/>
                </a:moveTo>
                <a:lnTo>
                  <a:pt x="869836" y="0"/>
                </a:lnTo>
                <a:lnTo>
                  <a:pt x="869836" y="792341"/>
                </a:lnTo>
                <a:lnTo>
                  <a:pt x="0" y="79234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7" id="27"/>
          <p:cNvSpPr/>
          <p:nvPr/>
        </p:nvSpPr>
        <p:spPr>
          <a:xfrm flipH="false" flipV="false" rot="-1739179">
            <a:off x="625114" y="7710801"/>
            <a:ext cx="835130" cy="760728"/>
          </a:xfrm>
          <a:custGeom>
            <a:avLst/>
            <a:gdLst/>
            <a:ahLst/>
            <a:cxnLst/>
            <a:rect r="r" b="b" t="t" l="l"/>
            <a:pathLst>
              <a:path h="760728" w="835130">
                <a:moveTo>
                  <a:pt x="0" y="0"/>
                </a:moveTo>
                <a:lnTo>
                  <a:pt x="835130" y="0"/>
                </a:lnTo>
                <a:lnTo>
                  <a:pt x="835130" y="760728"/>
                </a:lnTo>
                <a:lnTo>
                  <a:pt x="0" y="7607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grpSp>
        <p:nvGrpSpPr>
          <p:cNvPr name="Group 3" id="3"/>
          <p:cNvGrpSpPr>
            <a:grpSpLocks noChangeAspect="true"/>
          </p:cNvGrpSpPr>
          <p:nvPr/>
        </p:nvGrpSpPr>
        <p:grpSpPr>
          <a:xfrm rot="0">
            <a:off x="1028700" y="1028700"/>
            <a:ext cx="4231414" cy="8229600"/>
            <a:chOff x="6350" y="0"/>
            <a:chExt cx="3225800" cy="6273800"/>
          </a:xfrm>
        </p:grpSpPr>
        <p:sp>
          <p:nvSpPr>
            <p:cNvPr name="Freeform 4" id="4"/>
            <p:cNvSpPr/>
            <p:nvPr/>
          </p:nvSpPr>
          <p:spPr>
            <a:xfrm flipH="false" flipV="false" rot="0">
              <a:off x="6350" y="63500"/>
              <a:ext cx="3225800" cy="3073400"/>
            </a:xfrm>
            <a:custGeom>
              <a:avLst/>
              <a:gdLst/>
              <a:ahLst/>
              <a:cxnLst/>
              <a:rect r="r" b="b" t="t" l="l"/>
              <a:pathLst>
                <a:path h="3073400" w="3225800">
                  <a:moveTo>
                    <a:pt x="3225800" y="3073400"/>
                  </a:moveTo>
                  <a:lnTo>
                    <a:pt x="0" y="3073400"/>
                  </a:lnTo>
                  <a:lnTo>
                    <a:pt x="0" y="0"/>
                  </a:lnTo>
                  <a:lnTo>
                    <a:pt x="3225800" y="0"/>
                  </a:lnTo>
                  <a:lnTo>
                    <a:pt x="3225800" y="3073400"/>
                  </a:lnTo>
                  <a:close/>
                </a:path>
              </a:pathLst>
            </a:custGeom>
            <a:blipFill>
              <a:blip r:embed="rId3"/>
              <a:stretch>
                <a:fillRect l="-21783" t="0" r="-21390" b="0"/>
              </a:stretch>
            </a:blipFill>
          </p:spPr>
        </p:sp>
        <p:sp>
          <p:nvSpPr>
            <p:cNvPr name="Freeform 5" id="5"/>
            <p:cNvSpPr/>
            <p:nvPr/>
          </p:nvSpPr>
          <p:spPr>
            <a:xfrm flipH="false" flipV="false" rot="0">
              <a:off x="6350" y="3175000"/>
              <a:ext cx="3225800" cy="3073400"/>
            </a:xfrm>
            <a:custGeom>
              <a:avLst/>
              <a:gdLst/>
              <a:ahLst/>
              <a:cxnLst/>
              <a:rect r="r" b="b" t="t" l="l"/>
              <a:pathLst>
                <a:path h="3073400" w="3225800">
                  <a:moveTo>
                    <a:pt x="3225800" y="3073400"/>
                  </a:moveTo>
                  <a:lnTo>
                    <a:pt x="0" y="3073400"/>
                  </a:lnTo>
                  <a:lnTo>
                    <a:pt x="0" y="0"/>
                  </a:lnTo>
                  <a:lnTo>
                    <a:pt x="3225800" y="0"/>
                  </a:lnTo>
                  <a:lnTo>
                    <a:pt x="3225800" y="3073400"/>
                  </a:lnTo>
                  <a:close/>
                </a:path>
              </a:pathLst>
            </a:custGeom>
            <a:blipFill>
              <a:blip r:embed="rId4"/>
              <a:stretch>
                <a:fillRect l="-13795" t="0" r="-13402" b="0"/>
              </a:stretch>
            </a:blipFill>
          </p:spPr>
        </p:sp>
        <p:sp>
          <p:nvSpPr>
            <p:cNvPr name="Freeform 6" id="6"/>
            <p:cNvSpPr/>
            <p:nvPr/>
          </p:nvSpPr>
          <p:spPr>
            <a:xfrm flipH="false" flipV="false" rot="0">
              <a:off x="6350" y="0"/>
              <a:ext cx="3225800" cy="6273800"/>
            </a:xfrm>
            <a:custGeom>
              <a:avLst/>
              <a:gdLst/>
              <a:ahLst/>
              <a:cxnLst/>
              <a:rect r="r" b="b" t="t" l="l"/>
              <a:pathLst>
                <a:path h="6273800" w="3225800">
                  <a:moveTo>
                    <a:pt x="3225800" y="6273800"/>
                  </a:moveTo>
                  <a:lnTo>
                    <a:pt x="0" y="6273800"/>
                  </a:lnTo>
                  <a:lnTo>
                    <a:pt x="0" y="0"/>
                  </a:lnTo>
                  <a:lnTo>
                    <a:pt x="3225800" y="0"/>
                  </a:lnTo>
                  <a:lnTo>
                    <a:pt x="3225800" y="6273800"/>
                  </a:lnTo>
                  <a:close/>
                </a:path>
              </a:pathLst>
            </a:custGeom>
            <a:blipFill>
              <a:blip r:embed="rId5"/>
              <a:stretch>
                <a:fillRect l="-216" t="0" r="176" b="0"/>
              </a:stretch>
            </a:blipFill>
          </p:spPr>
        </p:sp>
      </p:grpSp>
      <p:grpSp>
        <p:nvGrpSpPr>
          <p:cNvPr name="Group 7" id="7"/>
          <p:cNvGrpSpPr>
            <a:grpSpLocks noChangeAspect="true"/>
          </p:cNvGrpSpPr>
          <p:nvPr/>
        </p:nvGrpSpPr>
        <p:grpSpPr>
          <a:xfrm rot="0">
            <a:off x="3898325" y="1970366"/>
            <a:ext cx="4117207" cy="6346268"/>
            <a:chOff x="0" y="0"/>
            <a:chExt cx="3987800" cy="6146800"/>
          </a:xfrm>
        </p:grpSpPr>
        <p:sp>
          <p:nvSpPr>
            <p:cNvPr name="Freeform 8" id="8"/>
            <p:cNvSpPr/>
            <p:nvPr/>
          </p:nvSpPr>
          <p:spPr>
            <a:xfrm flipH="false" flipV="false" rot="0">
              <a:off x="0" y="0"/>
              <a:ext cx="3987800" cy="6146800"/>
            </a:xfrm>
            <a:custGeom>
              <a:avLst/>
              <a:gdLst/>
              <a:ahLst/>
              <a:cxnLst/>
              <a:rect r="r" b="b" t="t" l="l"/>
              <a:pathLst>
                <a:path h="6146800" w="3987800">
                  <a:moveTo>
                    <a:pt x="3987800" y="6146800"/>
                  </a:moveTo>
                  <a:lnTo>
                    <a:pt x="0" y="6146800"/>
                  </a:lnTo>
                  <a:lnTo>
                    <a:pt x="0" y="0"/>
                  </a:lnTo>
                  <a:lnTo>
                    <a:pt x="3987800" y="0"/>
                  </a:lnTo>
                  <a:lnTo>
                    <a:pt x="3987800" y="6146800"/>
                  </a:lnTo>
                  <a:close/>
                </a:path>
              </a:pathLst>
            </a:custGeom>
            <a:blipFill>
              <a:blip r:embed="rId6"/>
              <a:stretch>
                <a:fillRect l="-27070" t="0" r="-27070" b="0"/>
              </a:stretch>
            </a:blipFill>
          </p:spPr>
        </p:sp>
        <p:sp>
          <p:nvSpPr>
            <p:cNvPr name="Freeform 9" id="9"/>
            <p:cNvSpPr/>
            <p:nvPr/>
          </p:nvSpPr>
          <p:spPr>
            <a:xfrm flipH="false" flipV="false" rot="0">
              <a:off x="0" y="0"/>
              <a:ext cx="3987800" cy="6146800"/>
            </a:xfrm>
            <a:custGeom>
              <a:avLst/>
              <a:gdLst/>
              <a:ahLst/>
              <a:cxnLst/>
              <a:rect r="r" b="b" t="t" l="l"/>
              <a:pathLst>
                <a:path h="6146800" w="3987800">
                  <a:moveTo>
                    <a:pt x="3987800" y="6146800"/>
                  </a:moveTo>
                  <a:lnTo>
                    <a:pt x="0" y="6146800"/>
                  </a:lnTo>
                  <a:lnTo>
                    <a:pt x="0" y="0"/>
                  </a:lnTo>
                  <a:lnTo>
                    <a:pt x="3987800" y="0"/>
                  </a:lnTo>
                  <a:lnTo>
                    <a:pt x="3987800" y="6146800"/>
                  </a:lnTo>
                  <a:close/>
                </a:path>
              </a:pathLst>
            </a:custGeom>
            <a:blipFill>
              <a:blip r:embed="rId7"/>
              <a:stretch>
                <a:fillRect l="-95" t="0" r="-95" b="0"/>
              </a:stretch>
            </a:blipFill>
          </p:spPr>
        </p:sp>
      </p:grpSp>
      <p:sp>
        <p:nvSpPr>
          <p:cNvPr name="TextBox 10" id="10"/>
          <p:cNvSpPr txBox="true"/>
          <p:nvPr/>
        </p:nvSpPr>
        <p:spPr>
          <a:xfrm rot="0">
            <a:off x="9144000" y="1982312"/>
            <a:ext cx="8115300" cy="3703327"/>
          </a:xfrm>
          <a:prstGeom prst="rect">
            <a:avLst/>
          </a:prstGeom>
        </p:spPr>
        <p:txBody>
          <a:bodyPr anchor="t" rtlCol="false" tIns="0" lIns="0" bIns="0" rIns="0">
            <a:spAutoFit/>
          </a:bodyPr>
          <a:lstStyle/>
          <a:p>
            <a:pPr algn="l" marL="0" indent="0" lvl="1">
              <a:lnSpc>
                <a:spcPts val="9690"/>
              </a:lnSpc>
              <a:spcBef>
                <a:spcPct val="0"/>
              </a:spcBef>
            </a:pPr>
            <a:r>
              <a:rPr lang="en-US" sz="8500" strike="noStrike" u="none">
                <a:solidFill>
                  <a:srgbClr val="D5E6EB"/>
                </a:solidFill>
                <a:latin typeface="Lazydog"/>
                <a:ea typeface="Lazydog"/>
                <a:cs typeface="Lazydog"/>
                <a:sym typeface="Lazydog"/>
              </a:rPr>
              <a:t>Inspiración</a:t>
            </a:r>
          </a:p>
          <a:p>
            <a:pPr algn="l" marL="0" indent="0" lvl="1">
              <a:lnSpc>
                <a:spcPts val="9690"/>
              </a:lnSpc>
              <a:spcBef>
                <a:spcPct val="0"/>
              </a:spcBef>
            </a:pPr>
            <a:r>
              <a:rPr lang="en-US" sz="8500" strike="noStrike" u="none">
                <a:solidFill>
                  <a:srgbClr val="D5E6EB"/>
                </a:solidFill>
                <a:latin typeface="Lazydog"/>
                <a:ea typeface="Lazydog"/>
                <a:cs typeface="Lazydog"/>
                <a:sym typeface="Lazydog"/>
              </a:rPr>
              <a:t>y Origen de</a:t>
            </a:r>
          </a:p>
          <a:p>
            <a:pPr algn="l" marL="0" indent="0" lvl="1">
              <a:lnSpc>
                <a:spcPts val="9690"/>
              </a:lnSpc>
              <a:spcBef>
                <a:spcPct val="0"/>
              </a:spcBef>
            </a:pPr>
            <a:r>
              <a:rPr lang="en-US" sz="8500" strike="noStrike" u="none">
                <a:solidFill>
                  <a:srgbClr val="D5E6EB"/>
                </a:solidFill>
                <a:latin typeface="Lazydog"/>
                <a:ea typeface="Lazydog"/>
                <a:cs typeface="Lazydog"/>
                <a:sym typeface="Lazydog"/>
              </a:rPr>
              <a:t>la Idea</a:t>
            </a:r>
          </a:p>
        </p:txBody>
      </p:sp>
      <p:sp>
        <p:nvSpPr>
          <p:cNvPr name="TextBox 11" id="11"/>
          <p:cNvSpPr txBox="true"/>
          <p:nvPr/>
        </p:nvSpPr>
        <p:spPr>
          <a:xfrm rot="0">
            <a:off x="9144000" y="5812949"/>
            <a:ext cx="7782679" cy="2930271"/>
          </a:xfrm>
          <a:prstGeom prst="rect">
            <a:avLst/>
          </a:prstGeom>
        </p:spPr>
        <p:txBody>
          <a:bodyPr anchor="t" rtlCol="false" tIns="0" lIns="0" bIns="0" rIns="0">
            <a:spAutoFit/>
          </a:bodyPr>
          <a:lstStyle/>
          <a:p>
            <a:pPr algn="l">
              <a:lnSpc>
                <a:spcPts val="3312"/>
              </a:lnSpc>
            </a:pPr>
            <a:r>
              <a:rPr lang="en-US" sz="2300">
                <a:solidFill>
                  <a:srgbClr val="D5E6EB"/>
                </a:solidFill>
                <a:latin typeface="Public Sans"/>
                <a:ea typeface="Public Sans"/>
                <a:cs typeface="Public Sans"/>
                <a:sym typeface="Public Sans"/>
              </a:rPr>
              <a:t>Profe, para la inspiración, me basé en la Librería Internacional, donde cada cosa está organizada por secciones. Por eso, diseñé el menú de esa forma, para que cada sección esté separada y el menú tenga una mejor presentación. Me gustaría agregar más productos de prueba en el futuro, pero de momento solo incluí los necesarios para el examen.</a:t>
            </a:r>
          </a:p>
        </p:txBody>
      </p:sp>
      <p:sp>
        <p:nvSpPr>
          <p:cNvPr name="Freeform 12" id="12"/>
          <p:cNvSpPr/>
          <p:nvPr/>
        </p:nvSpPr>
        <p:spPr>
          <a:xfrm flipH="false" flipV="false" rot="0">
            <a:off x="12401102" y="9462410"/>
            <a:ext cx="4026521" cy="2868897"/>
          </a:xfrm>
          <a:custGeom>
            <a:avLst/>
            <a:gdLst/>
            <a:ahLst/>
            <a:cxnLst/>
            <a:rect r="r" b="b" t="t" l="l"/>
            <a:pathLst>
              <a:path h="2868897" w="4026521">
                <a:moveTo>
                  <a:pt x="0" y="0"/>
                </a:moveTo>
                <a:lnTo>
                  <a:pt x="4026521" y="0"/>
                </a:lnTo>
                <a:lnTo>
                  <a:pt x="4026521" y="2868896"/>
                </a:lnTo>
                <a:lnTo>
                  <a:pt x="0" y="28688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3" id="13"/>
          <p:cNvSpPr/>
          <p:nvPr/>
        </p:nvSpPr>
        <p:spPr>
          <a:xfrm flipH="false" flipV="false" rot="0">
            <a:off x="16427623" y="-369661"/>
            <a:ext cx="2345750" cy="2796721"/>
          </a:xfrm>
          <a:custGeom>
            <a:avLst/>
            <a:gdLst/>
            <a:ahLst/>
            <a:cxnLst/>
            <a:rect r="r" b="b" t="t" l="l"/>
            <a:pathLst>
              <a:path h="2796721" w="2345750">
                <a:moveTo>
                  <a:pt x="0" y="0"/>
                </a:moveTo>
                <a:lnTo>
                  <a:pt x="2345750" y="0"/>
                </a:lnTo>
                <a:lnTo>
                  <a:pt x="2345750" y="2796722"/>
                </a:lnTo>
                <a:lnTo>
                  <a:pt x="0" y="27967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10800000">
            <a:off x="5956929" y="-754562"/>
            <a:ext cx="5884483" cy="1893734"/>
          </a:xfrm>
          <a:custGeom>
            <a:avLst/>
            <a:gdLst/>
            <a:ahLst/>
            <a:cxnLst/>
            <a:rect r="r" b="b" t="t" l="l"/>
            <a:pathLst>
              <a:path h="1893734" w="5884483">
                <a:moveTo>
                  <a:pt x="0" y="0"/>
                </a:moveTo>
                <a:lnTo>
                  <a:pt x="5884483" y="0"/>
                </a:lnTo>
                <a:lnTo>
                  <a:pt x="5884483" y="1893734"/>
                </a:lnTo>
                <a:lnTo>
                  <a:pt x="0" y="189373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181" r="0" b="-22595"/>
            </a:stretch>
          </a:blipFill>
        </p:spPr>
      </p:sp>
      <p:sp>
        <p:nvSpPr>
          <p:cNvPr name="Freeform 3" id="3"/>
          <p:cNvSpPr/>
          <p:nvPr/>
        </p:nvSpPr>
        <p:spPr>
          <a:xfrm flipH="false" flipV="false" rot="-5400000">
            <a:off x="15739008" y="-418062"/>
            <a:ext cx="3584967" cy="2953117"/>
          </a:xfrm>
          <a:custGeom>
            <a:avLst/>
            <a:gdLst/>
            <a:ahLst/>
            <a:cxnLst/>
            <a:rect r="r" b="b" t="t" l="l"/>
            <a:pathLst>
              <a:path h="2953117" w="3584967">
                <a:moveTo>
                  <a:pt x="0" y="0"/>
                </a:moveTo>
                <a:lnTo>
                  <a:pt x="3584967" y="0"/>
                </a:lnTo>
                <a:lnTo>
                  <a:pt x="3584967" y="2953117"/>
                </a:lnTo>
                <a:lnTo>
                  <a:pt x="0" y="29531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1028700" y="1777680"/>
            <a:ext cx="16230600" cy="2474602"/>
          </a:xfrm>
          <a:prstGeom prst="rect">
            <a:avLst/>
          </a:prstGeom>
        </p:spPr>
        <p:txBody>
          <a:bodyPr anchor="t" rtlCol="false" tIns="0" lIns="0" bIns="0" rIns="0">
            <a:spAutoFit/>
          </a:bodyPr>
          <a:lstStyle/>
          <a:p>
            <a:pPr algn="ctr" marL="0" indent="0" lvl="1">
              <a:lnSpc>
                <a:spcPts val="9690"/>
              </a:lnSpc>
              <a:spcBef>
                <a:spcPct val="0"/>
              </a:spcBef>
            </a:pPr>
            <a:r>
              <a:rPr lang="en-US" sz="8500" strike="noStrike" u="none">
                <a:solidFill>
                  <a:srgbClr val="D5E6EB"/>
                </a:solidFill>
                <a:latin typeface="Lazydog"/>
                <a:ea typeface="Lazydog"/>
                <a:cs typeface="Lazydog"/>
                <a:sym typeface="Lazydog"/>
              </a:rPr>
              <a:t>Planificación y Estrategia del Proyecto</a:t>
            </a:r>
          </a:p>
        </p:txBody>
      </p:sp>
      <p:sp>
        <p:nvSpPr>
          <p:cNvPr name="AutoShape 5" id="5"/>
          <p:cNvSpPr/>
          <p:nvPr/>
        </p:nvSpPr>
        <p:spPr>
          <a:xfrm>
            <a:off x="-886757" y="5023724"/>
            <a:ext cx="20061513" cy="0"/>
          </a:xfrm>
          <a:prstGeom prst="line">
            <a:avLst/>
          </a:prstGeom>
          <a:ln cap="flat" w="28575">
            <a:solidFill>
              <a:srgbClr val="D5E6EB"/>
            </a:solidFill>
            <a:prstDash val="solid"/>
            <a:headEnd type="none" len="sm" w="sm"/>
            <a:tailEnd type="none" len="sm" w="sm"/>
          </a:ln>
        </p:spPr>
      </p:sp>
      <p:grpSp>
        <p:nvGrpSpPr>
          <p:cNvPr name="Group 6" id="6"/>
          <p:cNvGrpSpPr/>
          <p:nvPr/>
        </p:nvGrpSpPr>
        <p:grpSpPr>
          <a:xfrm rot="0">
            <a:off x="14318712" y="4772696"/>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D5E6EB"/>
            </a:solidFill>
          </p:spPr>
        </p:sp>
        <p:sp>
          <p:nvSpPr>
            <p:cNvPr name="TextBox 8" id="8"/>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10045915" y="4772696"/>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D5E6EB"/>
            </a:solidFill>
          </p:spPr>
        </p:sp>
        <p:sp>
          <p:nvSpPr>
            <p:cNvPr name="TextBox 11" id="11"/>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12" id="12"/>
          <p:cNvGrpSpPr/>
          <p:nvPr/>
        </p:nvGrpSpPr>
        <p:grpSpPr>
          <a:xfrm rot="0">
            <a:off x="5771316" y="4772696"/>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D5E6EB"/>
            </a:solidFill>
            <a:ln cap="sq">
              <a:noFill/>
              <a:prstDash val="solid"/>
              <a:miter/>
            </a:ln>
          </p:spPr>
        </p:sp>
        <p:sp>
          <p:nvSpPr>
            <p:cNvPr name="TextBox 14" id="14"/>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0">
            <a:off x="1496717" y="4772696"/>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D5E6EB"/>
            </a:solidFill>
          </p:spPr>
        </p:sp>
        <p:sp>
          <p:nvSpPr>
            <p:cNvPr name="TextBox 17" id="17"/>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sp>
        <p:nvSpPr>
          <p:cNvPr name="TextBox 18" id="18"/>
          <p:cNvSpPr txBox="true"/>
          <p:nvPr/>
        </p:nvSpPr>
        <p:spPr>
          <a:xfrm rot="0">
            <a:off x="1496717" y="5564822"/>
            <a:ext cx="2197323" cy="679451"/>
          </a:xfrm>
          <a:prstGeom prst="rect">
            <a:avLst/>
          </a:prstGeom>
        </p:spPr>
        <p:txBody>
          <a:bodyPr anchor="t" rtlCol="false" tIns="0" lIns="0" bIns="0" rIns="0">
            <a:spAutoFit/>
          </a:bodyPr>
          <a:lstStyle/>
          <a:p>
            <a:pPr algn="l">
              <a:lnSpc>
                <a:spcPts val="5150"/>
              </a:lnSpc>
            </a:pPr>
            <a:r>
              <a:rPr lang="en-US" sz="5000" b="true">
                <a:solidFill>
                  <a:srgbClr val="D5E6EB"/>
                </a:solidFill>
                <a:latin typeface="Public Sans Medium"/>
                <a:ea typeface="Public Sans Medium"/>
                <a:cs typeface="Public Sans Medium"/>
                <a:sym typeface="Public Sans Medium"/>
              </a:rPr>
              <a:t>01.</a:t>
            </a:r>
          </a:p>
        </p:txBody>
      </p:sp>
      <p:sp>
        <p:nvSpPr>
          <p:cNvPr name="TextBox 19" id="19"/>
          <p:cNvSpPr txBox="true"/>
          <p:nvPr/>
        </p:nvSpPr>
        <p:spPr>
          <a:xfrm rot="0">
            <a:off x="5789618" y="5564822"/>
            <a:ext cx="2197323" cy="679451"/>
          </a:xfrm>
          <a:prstGeom prst="rect">
            <a:avLst/>
          </a:prstGeom>
        </p:spPr>
        <p:txBody>
          <a:bodyPr anchor="t" rtlCol="false" tIns="0" lIns="0" bIns="0" rIns="0">
            <a:spAutoFit/>
          </a:bodyPr>
          <a:lstStyle/>
          <a:p>
            <a:pPr algn="l">
              <a:lnSpc>
                <a:spcPts val="5150"/>
              </a:lnSpc>
            </a:pPr>
            <a:r>
              <a:rPr lang="en-US" sz="5000" b="true">
                <a:solidFill>
                  <a:srgbClr val="D5E6EB"/>
                </a:solidFill>
                <a:latin typeface="Public Sans Medium"/>
                <a:ea typeface="Public Sans Medium"/>
                <a:cs typeface="Public Sans Medium"/>
                <a:sym typeface="Public Sans Medium"/>
              </a:rPr>
              <a:t>02.</a:t>
            </a:r>
          </a:p>
        </p:txBody>
      </p:sp>
      <p:sp>
        <p:nvSpPr>
          <p:cNvPr name="TextBox 20" id="20"/>
          <p:cNvSpPr txBox="true"/>
          <p:nvPr/>
        </p:nvSpPr>
        <p:spPr>
          <a:xfrm rot="0">
            <a:off x="10082520" y="5564822"/>
            <a:ext cx="2197323" cy="679451"/>
          </a:xfrm>
          <a:prstGeom prst="rect">
            <a:avLst/>
          </a:prstGeom>
        </p:spPr>
        <p:txBody>
          <a:bodyPr anchor="t" rtlCol="false" tIns="0" lIns="0" bIns="0" rIns="0">
            <a:spAutoFit/>
          </a:bodyPr>
          <a:lstStyle/>
          <a:p>
            <a:pPr algn="l">
              <a:lnSpc>
                <a:spcPts val="5150"/>
              </a:lnSpc>
            </a:pPr>
            <a:r>
              <a:rPr lang="en-US" sz="5000" b="true">
                <a:solidFill>
                  <a:srgbClr val="D5E6EB"/>
                </a:solidFill>
                <a:latin typeface="Public Sans Medium"/>
                <a:ea typeface="Public Sans Medium"/>
                <a:cs typeface="Public Sans Medium"/>
                <a:sym typeface="Public Sans Medium"/>
              </a:rPr>
              <a:t>03.</a:t>
            </a:r>
          </a:p>
        </p:txBody>
      </p:sp>
      <p:sp>
        <p:nvSpPr>
          <p:cNvPr name="TextBox 21" id="21"/>
          <p:cNvSpPr txBox="true"/>
          <p:nvPr/>
        </p:nvSpPr>
        <p:spPr>
          <a:xfrm rot="0">
            <a:off x="14318712" y="5564822"/>
            <a:ext cx="2197323" cy="679451"/>
          </a:xfrm>
          <a:prstGeom prst="rect">
            <a:avLst/>
          </a:prstGeom>
        </p:spPr>
        <p:txBody>
          <a:bodyPr anchor="t" rtlCol="false" tIns="0" lIns="0" bIns="0" rIns="0">
            <a:spAutoFit/>
          </a:bodyPr>
          <a:lstStyle/>
          <a:p>
            <a:pPr algn="l">
              <a:lnSpc>
                <a:spcPts val="5150"/>
              </a:lnSpc>
            </a:pPr>
            <a:r>
              <a:rPr lang="en-US" sz="5000" b="true">
                <a:solidFill>
                  <a:srgbClr val="D5E6EB"/>
                </a:solidFill>
                <a:latin typeface="Public Sans Medium"/>
                <a:ea typeface="Public Sans Medium"/>
                <a:cs typeface="Public Sans Medium"/>
                <a:sym typeface="Public Sans Medium"/>
              </a:rPr>
              <a:t>04.</a:t>
            </a:r>
          </a:p>
        </p:txBody>
      </p:sp>
      <p:sp>
        <p:nvSpPr>
          <p:cNvPr name="TextBox 22" id="22"/>
          <p:cNvSpPr txBox="true"/>
          <p:nvPr/>
        </p:nvSpPr>
        <p:spPr>
          <a:xfrm rot="0">
            <a:off x="5771316" y="6396673"/>
            <a:ext cx="2472572" cy="1464945"/>
          </a:xfrm>
          <a:prstGeom prst="rect">
            <a:avLst/>
          </a:prstGeom>
        </p:spPr>
        <p:txBody>
          <a:bodyPr anchor="t" rtlCol="false" tIns="0" lIns="0" bIns="0" rIns="0">
            <a:spAutoFit/>
          </a:bodyPr>
          <a:lstStyle/>
          <a:p>
            <a:pPr algn="l">
              <a:lnSpc>
                <a:spcPts val="2340"/>
              </a:lnSpc>
            </a:pPr>
            <a:r>
              <a:rPr lang="en-US" sz="1500" b="true">
                <a:solidFill>
                  <a:srgbClr val="D5E6EB"/>
                </a:solidFill>
                <a:latin typeface="Public Sans Medium"/>
                <a:ea typeface="Public Sans Medium"/>
                <a:cs typeface="Public Sans Medium"/>
                <a:sym typeface="Public Sans Medium"/>
              </a:rPr>
              <a:t>Visualización de la implementación y el desarrollo, imaguine mas o menos como queria que quedara</a:t>
            </a:r>
          </a:p>
        </p:txBody>
      </p:sp>
      <p:sp>
        <p:nvSpPr>
          <p:cNvPr name="TextBox 23" id="23"/>
          <p:cNvSpPr txBox="true"/>
          <p:nvPr/>
        </p:nvSpPr>
        <p:spPr>
          <a:xfrm rot="0">
            <a:off x="10045915" y="6396673"/>
            <a:ext cx="2472572" cy="579120"/>
          </a:xfrm>
          <a:prstGeom prst="rect">
            <a:avLst/>
          </a:prstGeom>
        </p:spPr>
        <p:txBody>
          <a:bodyPr anchor="t" rtlCol="false" tIns="0" lIns="0" bIns="0" rIns="0">
            <a:spAutoFit/>
          </a:bodyPr>
          <a:lstStyle/>
          <a:p>
            <a:pPr algn="l">
              <a:lnSpc>
                <a:spcPts val="2340"/>
              </a:lnSpc>
            </a:pPr>
            <a:r>
              <a:rPr lang="en-US" sz="1500" b="true">
                <a:solidFill>
                  <a:srgbClr val="D5E6EB"/>
                </a:solidFill>
                <a:latin typeface="Public Sans Medium"/>
                <a:ea typeface="Public Sans Medium"/>
                <a:cs typeface="Public Sans Medium"/>
                <a:sym typeface="Public Sans Medium"/>
              </a:rPr>
              <a:t>Creación de pseudocódigo y descripción del análisis</a:t>
            </a:r>
          </a:p>
        </p:txBody>
      </p:sp>
      <p:sp>
        <p:nvSpPr>
          <p:cNvPr name="TextBox 24" id="24"/>
          <p:cNvSpPr txBox="true"/>
          <p:nvPr/>
        </p:nvSpPr>
        <p:spPr>
          <a:xfrm rot="0">
            <a:off x="14318712" y="6396673"/>
            <a:ext cx="2472572" cy="874395"/>
          </a:xfrm>
          <a:prstGeom prst="rect">
            <a:avLst/>
          </a:prstGeom>
        </p:spPr>
        <p:txBody>
          <a:bodyPr anchor="t" rtlCol="false" tIns="0" lIns="0" bIns="0" rIns="0">
            <a:spAutoFit/>
          </a:bodyPr>
          <a:lstStyle/>
          <a:p>
            <a:pPr algn="l">
              <a:lnSpc>
                <a:spcPts val="2340"/>
              </a:lnSpc>
            </a:pPr>
            <a:r>
              <a:rPr lang="en-US" sz="1500" b="true">
                <a:solidFill>
                  <a:srgbClr val="D5E6EB"/>
                </a:solidFill>
                <a:latin typeface="Public Sans Medium"/>
                <a:ea typeface="Public Sans Medium"/>
                <a:cs typeface="Public Sans Medium"/>
                <a:sym typeface="Public Sans Medium"/>
              </a:rPr>
              <a:t>Desarrollo de código, corrección de errores y pruebas constantes</a:t>
            </a:r>
          </a:p>
        </p:txBody>
      </p:sp>
      <p:sp>
        <p:nvSpPr>
          <p:cNvPr name="TextBox 25" id="25"/>
          <p:cNvSpPr txBox="true"/>
          <p:nvPr/>
        </p:nvSpPr>
        <p:spPr>
          <a:xfrm rot="0">
            <a:off x="1496717" y="6396673"/>
            <a:ext cx="2472572" cy="579120"/>
          </a:xfrm>
          <a:prstGeom prst="rect">
            <a:avLst/>
          </a:prstGeom>
        </p:spPr>
        <p:txBody>
          <a:bodyPr anchor="t" rtlCol="false" tIns="0" lIns="0" bIns="0" rIns="0">
            <a:spAutoFit/>
          </a:bodyPr>
          <a:lstStyle/>
          <a:p>
            <a:pPr algn="l">
              <a:lnSpc>
                <a:spcPts val="2340"/>
              </a:lnSpc>
            </a:pPr>
            <a:r>
              <a:rPr lang="en-US" sz="1500" b="true">
                <a:solidFill>
                  <a:srgbClr val="D5E6EB"/>
                </a:solidFill>
                <a:latin typeface="Public Sans Medium"/>
                <a:ea typeface="Public Sans Medium"/>
                <a:cs typeface="Public Sans Medium"/>
                <a:sym typeface="Public Sans Medium"/>
              </a:rPr>
              <a:t>Lectura y análisis de cada punto de las instrucciones</a:t>
            </a:r>
          </a:p>
        </p:txBody>
      </p:sp>
      <p:sp>
        <p:nvSpPr>
          <p:cNvPr name="Freeform 26" id="26"/>
          <p:cNvSpPr/>
          <p:nvPr/>
        </p:nvSpPr>
        <p:spPr>
          <a:xfrm flipH="false" flipV="false" rot="0">
            <a:off x="12401102" y="9462410"/>
            <a:ext cx="4026521" cy="2868897"/>
          </a:xfrm>
          <a:custGeom>
            <a:avLst/>
            <a:gdLst/>
            <a:ahLst/>
            <a:cxnLst/>
            <a:rect r="r" b="b" t="t" l="l"/>
            <a:pathLst>
              <a:path h="2868897" w="4026521">
                <a:moveTo>
                  <a:pt x="0" y="0"/>
                </a:moveTo>
                <a:lnTo>
                  <a:pt x="4026521" y="0"/>
                </a:lnTo>
                <a:lnTo>
                  <a:pt x="4026521" y="2868896"/>
                </a:lnTo>
                <a:lnTo>
                  <a:pt x="0" y="2868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346977" y="-1033925"/>
            <a:ext cx="2345750" cy="2796721"/>
          </a:xfrm>
          <a:custGeom>
            <a:avLst/>
            <a:gdLst/>
            <a:ahLst/>
            <a:cxnLst/>
            <a:rect r="r" b="b" t="t" l="l"/>
            <a:pathLst>
              <a:path h="2796721" w="2345750">
                <a:moveTo>
                  <a:pt x="0" y="0"/>
                </a:moveTo>
                <a:lnTo>
                  <a:pt x="2345750" y="0"/>
                </a:lnTo>
                <a:lnTo>
                  <a:pt x="2345750" y="2796721"/>
                </a:lnTo>
                <a:lnTo>
                  <a:pt x="0" y="27967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10800000">
            <a:off x="5956929" y="-754562"/>
            <a:ext cx="5884483" cy="1893734"/>
          </a:xfrm>
          <a:custGeom>
            <a:avLst/>
            <a:gdLst/>
            <a:ahLst/>
            <a:cxnLst/>
            <a:rect r="r" b="b" t="t" l="l"/>
            <a:pathLst>
              <a:path h="1893734" w="5884483">
                <a:moveTo>
                  <a:pt x="0" y="0"/>
                </a:moveTo>
                <a:lnTo>
                  <a:pt x="5884483" y="0"/>
                </a:lnTo>
                <a:lnTo>
                  <a:pt x="5884483" y="1893734"/>
                </a:lnTo>
                <a:lnTo>
                  <a:pt x="0" y="18937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true" flipV="false" rot="0">
            <a:off x="-700088" y="9258300"/>
            <a:ext cx="5210615" cy="1676871"/>
          </a:xfrm>
          <a:custGeom>
            <a:avLst/>
            <a:gdLst/>
            <a:ahLst/>
            <a:cxnLst/>
            <a:rect r="r" b="b" t="t" l="l"/>
            <a:pathLst>
              <a:path h="1676871" w="5210615">
                <a:moveTo>
                  <a:pt x="5210615" y="0"/>
                </a:moveTo>
                <a:lnTo>
                  <a:pt x="0" y="0"/>
                </a:lnTo>
                <a:lnTo>
                  <a:pt x="0" y="1676871"/>
                </a:lnTo>
                <a:lnTo>
                  <a:pt x="5210615" y="1676871"/>
                </a:lnTo>
                <a:lnTo>
                  <a:pt x="5210615"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0">
            <a:off x="9495663" y="8888639"/>
            <a:ext cx="2345750" cy="2796721"/>
          </a:xfrm>
          <a:custGeom>
            <a:avLst/>
            <a:gdLst/>
            <a:ahLst/>
            <a:cxnLst/>
            <a:rect r="r" b="b" t="t" l="l"/>
            <a:pathLst>
              <a:path h="2796721" w="2345750">
                <a:moveTo>
                  <a:pt x="0" y="0"/>
                </a:moveTo>
                <a:lnTo>
                  <a:pt x="2345749" y="0"/>
                </a:lnTo>
                <a:lnTo>
                  <a:pt x="2345749" y="2796722"/>
                </a:lnTo>
                <a:lnTo>
                  <a:pt x="0" y="27967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DAGSTcwZEGs</dc:identifier>
  <dcterms:modified xsi:type="dcterms:W3CDTF">2011-08-01T06:04:30Z</dcterms:modified>
  <cp:revision>1</cp:revision>
  <dc:title>PresentacionInforme_Examen I</dc:title>
</cp:coreProperties>
</file>